
<file path=[Content_Types].xml><?xml version="1.0" encoding="utf-8"?>
<Types xmlns="http://schemas.openxmlformats.org/package/2006/content-types">
  <Default Extension="xml" ContentType="application/xml"/>
  <Default Extension="wav" ContentType="audio/wav"/>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theme/theme6.xml" ContentType="application/vnd.openxmlformats-officedocument.theme+xml"/>
  <Override PartName="/ppt/slideLayouts/slideLayout1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4" r:id="rId2"/>
    <p:sldMasterId id="2147483665" r:id="rId3"/>
    <p:sldMasterId id="2147483666" r:id="rId4"/>
    <p:sldMasterId id="2147483667" r:id="rId5"/>
    <p:sldMasterId id="2147483668" r:id="rId6"/>
    <p:sldMasterId id="2147483669" r:id="rId7"/>
  </p:sldMasterIdLst>
  <p:notesMasterIdLst>
    <p:notesMasterId r:id="rId26"/>
  </p:notesMasterIdLst>
  <p:sldIdLst>
    <p:sldId id="256" r:id="rId8"/>
    <p:sldId id="257" r:id="rId9"/>
    <p:sldId id="258" r:id="rId10"/>
    <p:sldId id="277" r:id="rId11"/>
    <p:sldId id="274" r:id="rId12"/>
    <p:sldId id="259" r:id="rId13"/>
    <p:sldId id="260" r:id="rId14"/>
    <p:sldId id="261" r:id="rId15"/>
    <p:sldId id="270" r:id="rId16"/>
    <p:sldId id="275" r:id="rId17"/>
    <p:sldId id="276" r:id="rId18"/>
    <p:sldId id="272" r:id="rId19"/>
    <p:sldId id="262" r:id="rId20"/>
    <p:sldId id="263" r:id="rId21"/>
    <p:sldId id="273" r:id="rId22"/>
    <p:sldId id="265" r:id="rId23"/>
    <p:sldId id="266" r:id="rId24"/>
    <p:sldId id="267" r:id="rId2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1023" autoAdjust="0"/>
  </p:normalViewPr>
  <p:slideViewPr>
    <p:cSldViewPr snapToGrid="0" snapToObjects="1">
      <p:cViewPr varScale="1">
        <p:scale>
          <a:sx n="95" d="100"/>
          <a:sy n="95" d="100"/>
        </p:scale>
        <p:origin x="-1088" y="-1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96456847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2197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483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483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9809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127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3752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54" name="Shape 1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026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5974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72" name="Shape 1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6735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722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5687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8929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24" name="Shape 1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0192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2871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545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6" name="Shape 1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7723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0243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483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blipFill rotWithShape="1">
          <a:blip r:embed="rId2">
            <a:alphaModFix/>
          </a:blip>
          <a:stretch>
            <a:fillRect/>
          </a:stretch>
        </a:blipFill>
        <a:effectLst/>
      </p:bgPr>
    </p:bg>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725332" y="1557866"/>
            <a:ext cx="5096934" cy="2235199"/>
          </a:xfrm>
          <a:prstGeom prst="rect">
            <a:avLst/>
          </a:prstGeom>
          <a:noFill/>
          <a:ln>
            <a:noFill/>
          </a:ln>
        </p:spPr>
        <p:txBody>
          <a:bodyPr lIns="91425" tIns="91425" rIns="91425" bIns="91425" anchor="b" anchorCtr="0"/>
          <a:lstStyle>
            <a:lvl1pPr marL="0" marR="0" lvl="0" indent="0" algn="l" rtl="0">
              <a:lnSpc>
                <a:spcPct val="109090"/>
              </a:lnSpc>
              <a:spcBef>
                <a:spcPts val="0"/>
              </a:spcBef>
              <a:buClr>
                <a:schemeClr val="lt1"/>
              </a:buClr>
              <a:buFont typeface="Calibri"/>
              <a:buNone/>
              <a:defRPr sz="44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3725330" y="4275666"/>
            <a:ext cx="5096934" cy="1202267"/>
          </a:xfrm>
          <a:prstGeom prst="rect">
            <a:avLst/>
          </a:prstGeom>
          <a:noFill/>
          <a:ln>
            <a:noFill/>
          </a:ln>
        </p:spPr>
        <p:txBody>
          <a:bodyPr lIns="91425" tIns="91425" rIns="91425" bIns="91425" anchor="t" anchorCtr="0"/>
          <a:lstStyle>
            <a:lvl1pPr marL="0" marR="0" lvl="0" indent="0" algn="l" rtl="0">
              <a:lnSpc>
                <a:spcPct val="116666"/>
              </a:lnSpc>
              <a:spcBef>
                <a:spcPts val="480"/>
              </a:spcBef>
              <a:buClr>
                <a:schemeClr val="lt1"/>
              </a:buClr>
              <a:buFont typeface="Arial"/>
              <a:buNone/>
              <a:defRPr sz="2400" b="0" i="0" u="none" strike="noStrike" cap="none">
                <a:solidFill>
                  <a:schemeClr val="lt1"/>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2" name="Shape 72"/>
          <p:cNvSpPr txBox="1">
            <a:spLocks noGrp="1"/>
          </p:cNvSpPr>
          <p:nvPr>
            <p:ph type="body" idx="1"/>
          </p:nvPr>
        </p:nvSpPr>
        <p:spPr>
          <a:xfrm>
            <a:off x="0" y="1014138"/>
            <a:ext cx="4563532" cy="5207739"/>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73" name="Shape 73"/>
          <p:cNvSpPr txBox="1">
            <a:spLocks noGrp="1"/>
          </p:cNvSpPr>
          <p:nvPr>
            <p:ph type="body" idx="2"/>
          </p:nvPr>
        </p:nvSpPr>
        <p:spPr>
          <a:xfrm>
            <a:off x="4563535" y="1014138"/>
            <a:ext cx="4580465" cy="5207739"/>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4-picture layou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a:spLocks noGrp="1"/>
          </p:cNvSpPr>
          <p:nvPr>
            <p:ph type="pic" idx="2"/>
          </p:nvPr>
        </p:nvSpPr>
        <p:spPr>
          <a:xfrm>
            <a:off x="0" y="1004887"/>
            <a:ext cx="4552490" cy="2619755"/>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77" name="Shape 77"/>
          <p:cNvSpPr>
            <a:spLocks noGrp="1"/>
          </p:cNvSpPr>
          <p:nvPr>
            <p:ph type="pic" idx="3"/>
          </p:nvPr>
        </p:nvSpPr>
        <p:spPr>
          <a:xfrm>
            <a:off x="4552489" y="1004887"/>
            <a:ext cx="4591509" cy="2619755"/>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78" name="Shape 78"/>
          <p:cNvSpPr>
            <a:spLocks noGrp="1"/>
          </p:cNvSpPr>
          <p:nvPr>
            <p:ph type="pic" idx="4"/>
          </p:nvPr>
        </p:nvSpPr>
        <p:spPr>
          <a:xfrm>
            <a:off x="0" y="3624644"/>
            <a:ext cx="4552490" cy="2619755"/>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79" name="Shape 79"/>
          <p:cNvSpPr>
            <a:spLocks noGrp="1"/>
          </p:cNvSpPr>
          <p:nvPr>
            <p:ph type="pic" idx="5"/>
          </p:nvPr>
        </p:nvSpPr>
        <p:spPr>
          <a:xfrm>
            <a:off x="4552489" y="3624644"/>
            <a:ext cx="4591509" cy="2619755"/>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9-picture layout">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2" name="Shape 82"/>
          <p:cNvSpPr>
            <a:spLocks noGrp="1"/>
          </p:cNvSpPr>
          <p:nvPr>
            <p:ph type="pic" idx="2"/>
          </p:nvPr>
        </p:nvSpPr>
        <p:spPr>
          <a:xfrm>
            <a:off x="0" y="1004887"/>
            <a:ext cx="3014133"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3" name="Shape 83"/>
          <p:cNvSpPr>
            <a:spLocks noGrp="1"/>
          </p:cNvSpPr>
          <p:nvPr>
            <p:ph type="pic" idx="3"/>
          </p:nvPr>
        </p:nvSpPr>
        <p:spPr>
          <a:xfrm>
            <a:off x="6092775" y="1004887"/>
            <a:ext cx="3051224"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4" name="Shape 84"/>
          <p:cNvSpPr>
            <a:spLocks noGrp="1"/>
          </p:cNvSpPr>
          <p:nvPr>
            <p:ph type="pic" idx="4"/>
          </p:nvPr>
        </p:nvSpPr>
        <p:spPr>
          <a:xfrm>
            <a:off x="3014133" y="1004887"/>
            <a:ext cx="3078642"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5" name="Shape 85"/>
          <p:cNvSpPr>
            <a:spLocks noGrp="1"/>
          </p:cNvSpPr>
          <p:nvPr>
            <p:ph type="pic" idx="5"/>
          </p:nvPr>
        </p:nvSpPr>
        <p:spPr>
          <a:xfrm>
            <a:off x="0" y="2736326"/>
            <a:ext cx="3014133"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6" name="Shape 86"/>
          <p:cNvSpPr>
            <a:spLocks noGrp="1"/>
          </p:cNvSpPr>
          <p:nvPr>
            <p:ph type="pic" idx="6"/>
          </p:nvPr>
        </p:nvSpPr>
        <p:spPr>
          <a:xfrm>
            <a:off x="6092775" y="2736326"/>
            <a:ext cx="3051224"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7" name="Shape 87"/>
          <p:cNvSpPr>
            <a:spLocks noGrp="1"/>
          </p:cNvSpPr>
          <p:nvPr>
            <p:ph type="pic" idx="7"/>
          </p:nvPr>
        </p:nvSpPr>
        <p:spPr>
          <a:xfrm>
            <a:off x="3014133" y="2736326"/>
            <a:ext cx="3078642"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8" name="Shape 88"/>
          <p:cNvSpPr>
            <a:spLocks noGrp="1"/>
          </p:cNvSpPr>
          <p:nvPr>
            <p:ph type="pic" idx="8"/>
          </p:nvPr>
        </p:nvSpPr>
        <p:spPr>
          <a:xfrm>
            <a:off x="0" y="4460923"/>
            <a:ext cx="3014133"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9" name="Shape 89"/>
          <p:cNvSpPr>
            <a:spLocks noGrp="1"/>
          </p:cNvSpPr>
          <p:nvPr>
            <p:ph type="pic" idx="9"/>
          </p:nvPr>
        </p:nvSpPr>
        <p:spPr>
          <a:xfrm>
            <a:off x="6092775" y="4460923"/>
            <a:ext cx="3051224"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90" name="Shape 90"/>
          <p:cNvSpPr>
            <a:spLocks noGrp="1"/>
          </p:cNvSpPr>
          <p:nvPr>
            <p:ph type="pic" idx="13"/>
          </p:nvPr>
        </p:nvSpPr>
        <p:spPr>
          <a:xfrm>
            <a:off x="3014133" y="4460923"/>
            <a:ext cx="3078642"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Layout">
    <p:spTree>
      <p:nvGrpSpPr>
        <p:cNvPr id="1" name="Shape 91"/>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Vertical image right">
    <p:bg>
      <p:bgPr>
        <a:solidFill>
          <a:schemeClr val="lt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0" y="0"/>
            <a:ext cx="4563532" cy="1236133"/>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8" name="Shape 98"/>
          <p:cNvSpPr txBox="1">
            <a:spLocks noGrp="1"/>
          </p:cNvSpPr>
          <p:nvPr>
            <p:ph type="body" idx="1"/>
          </p:nvPr>
        </p:nvSpPr>
        <p:spPr>
          <a:xfrm>
            <a:off x="592666" y="1337733"/>
            <a:ext cx="3970865" cy="5198534"/>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99" name="Shape 99"/>
          <p:cNvSpPr txBox="1">
            <a:spLocks noGrp="1"/>
          </p:cNvSpPr>
          <p:nvPr>
            <p:ph type="body" idx="2"/>
          </p:nvPr>
        </p:nvSpPr>
        <p:spPr>
          <a:xfrm>
            <a:off x="4563535" y="0"/>
            <a:ext cx="4580465" cy="6857999"/>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Vertical image left">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4707467" y="1337733"/>
            <a:ext cx="3742265" cy="5181600"/>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06" name="Shape 106"/>
          <p:cNvSpPr txBox="1">
            <a:spLocks noGrp="1"/>
          </p:cNvSpPr>
          <p:nvPr>
            <p:ph type="body" idx="2"/>
          </p:nvPr>
        </p:nvSpPr>
        <p:spPr>
          <a:xfrm>
            <a:off x="-16930" y="0"/>
            <a:ext cx="4580465" cy="6857999"/>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07" name="Shape 107"/>
          <p:cNvSpPr txBox="1">
            <a:spLocks noGrp="1"/>
          </p:cNvSpPr>
          <p:nvPr>
            <p:ph type="title"/>
          </p:nvPr>
        </p:nvSpPr>
        <p:spPr>
          <a:xfrm>
            <a:off x="4563532" y="0"/>
            <a:ext cx="4580466" cy="1236133"/>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Slide">
    <p:bg>
      <p:bgPr>
        <a:blipFill rotWithShape="1">
          <a:blip r:embed="rId2">
            <a:alphaModFix/>
          </a:blip>
          <a:stretch>
            <a:fillRect/>
          </a:stretch>
        </a:blipFill>
        <a:effectLst/>
      </p:bgPr>
    </p:bg>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3725332" y="1557866"/>
            <a:ext cx="5096934" cy="2235199"/>
          </a:xfrm>
          <a:prstGeom prst="rect">
            <a:avLst/>
          </a:prstGeom>
          <a:noFill/>
          <a:ln>
            <a:noFill/>
          </a:ln>
        </p:spPr>
        <p:txBody>
          <a:bodyPr lIns="91425" tIns="91425" rIns="91425" bIns="91425" anchor="b" anchorCtr="0"/>
          <a:lstStyle>
            <a:lvl1pPr marL="0" marR="0" lvl="0" indent="0" algn="l" rtl="0">
              <a:lnSpc>
                <a:spcPct val="109090"/>
              </a:lnSpc>
              <a:spcBef>
                <a:spcPts val="0"/>
              </a:spcBef>
              <a:buClr>
                <a:schemeClr val="lt1"/>
              </a:buClr>
              <a:buFont typeface="Calibri"/>
              <a:buNone/>
              <a:defRPr sz="44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6" name="Shape 16"/>
          <p:cNvSpPr txBox="1">
            <a:spLocks noGrp="1"/>
          </p:cNvSpPr>
          <p:nvPr>
            <p:ph type="subTitle" idx="1"/>
          </p:nvPr>
        </p:nvSpPr>
        <p:spPr>
          <a:xfrm>
            <a:off x="3725330" y="4275666"/>
            <a:ext cx="5096934" cy="1202267"/>
          </a:xfrm>
          <a:prstGeom prst="rect">
            <a:avLst/>
          </a:prstGeom>
          <a:noFill/>
          <a:ln>
            <a:noFill/>
          </a:ln>
        </p:spPr>
        <p:txBody>
          <a:bodyPr lIns="91425" tIns="91425" rIns="91425" bIns="91425" anchor="t" anchorCtr="0"/>
          <a:lstStyle>
            <a:lvl1pPr marL="0" marR="0" lvl="0" indent="0" algn="l" rtl="0">
              <a:lnSpc>
                <a:spcPct val="116666"/>
              </a:lnSpc>
              <a:spcBef>
                <a:spcPts val="480"/>
              </a:spcBef>
              <a:buClr>
                <a:schemeClr val="lt1"/>
              </a:buClr>
              <a:buFont typeface="Arial"/>
              <a:buNone/>
              <a:defRPr sz="2400" b="0" i="0" u="none" strike="noStrike" cap="none">
                <a:solidFill>
                  <a:schemeClr val="lt1"/>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2"/>
        <p:cNvGrpSpPr/>
        <p:nvPr/>
      </p:nvGrpSpPr>
      <p:grpSpPr>
        <a:xfrm>
          <a:off x="0" y="0"/>
          <a:ext cx="0" cy="0"/>
          <a:chOff x="0" y="0"/>
          <a:chExt cx="0" cy="0"/>
        </a:xfrm>
      </p:grpSpPr>
      <p:sp>
        <p:nvSpPr>
          <p:cNvPr id="23" name="Shape 23"/>
          <p:cNvSpPr txBox="1">
            <a:spLocks noGrp="1"/>
          </p:cNvSpPr>
          <p:nvPr>
            <p:ph type="body" idx="1"/>
          </p:nvPr>
        </p:nvSpPr>
        <p:spPr>
          <a:xfrm>
            <a:off x="0" y="999067"/>
            <a:ext cx="9143998" cy="5164664"/>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55194" algn="l" rtl="0">
              <a:spcBef>
                <a:spcPts val="420"/>
              </a:spcBef>
              <a:spcAft>
                <a:spcPts val="600"/>
              </a:spcAft>
              <a:buClr>
                <a:schemeClr val="lt1"/>
              </a:buClr>
              <a:buSzPct val="100000"/>
              <a:buFont typeface="Merriweather Sans"/>
              <a:buChar char="•"/>
              <a:defRPr sz="2100" b="0" i="0" u="none" strike="noStrike" cap="none">
                <a:solidFill>
                  <a:schemeClr val="lt1"/>
                </a:solidFill>
                <a:latin typeface="Calibri"/>
                <a:ea typeface="Calibri"/>
                <a:cs typeface="Calibri"/>
                <a:sym typeface="Calibri"/>
              </a:defRPr>
            </a:lvl2pPr>
            <a:lvl3pPr marL="1143000" marR="0" lvl="2" indent="-95250" algn="l" rtl="0">
              <a:spcBef>
                <a:spcPts val="420"/>
              </a:spcBef>
              <a:spcAft>
                <a:spcPts val="600"/>
              </a:spcAft>
              <a:buClr>
                <a:schemeClr val="lt1"/>
              </a:buClr>
              <a:buSzPct val="100000"/>
              <a:buFont typeface="Arial"/>
              <a:buChar char="•"/>
              <a:defRPr sz="2100" b="0" i="0" u="none" strike="noStrike" cap="none">
                <a:solidFill>
                  <a:schemeClr val="lt1"/>
                </a:solidFill>
                <a:latin typeface="Calibri"/>
                <a:ea typeface="Calibri"/>
                <a:cs typeface="Calibri"/>
                <a:sym typeface="Calibri"/>
              </a:defRPr>
            </a:lvl3pPr>
            <a:lvl4pPr marL="1600200" marR="0" lvl="3" indent="-76200" algn="l" rtl="0">
              <a:spcBef>
                <a:spcPts val="480"/>
              </a:spcBef>
              <a:buClr>
                <a:schemeClr val="dk1"/>
              </a:buClr>
              <a:buSzPct val="100000"/>
              <a:buFont typeface="Arial"/>
              <a:buChar char="–"/>
              <a:defRPr sz="2400" b="0" i="0" u="none" strike="noStrike" cap="none">
                <a:solidFill>
                  <a:schemeClr val="dk1"/>
                </a:solidFill>
                <a:latin typeface="Roboto"/>
                <a:ea typeface="Roboto"/>
                <a:cs typeface="Roboto"/>
                <a:sym typeface="Roboto"/>
              </a:defRPr>
            </a:lvl4pPr>
            <a:lvl5pPr marL="2057400" marR="0" lvl="4" indent="-76200" algn="l" rtl="0">
              <a:spcBef>
                <a:spcPts val="480"/>
              </a:spcBef>
              <a:buClr>
                <a:schemeClr val="dk1"/>
              </a:buClr>
              <a:buSzPct val="100000"/>
              <a:buFont typeface="Arial"/>
              <a:buChar char="»"/>
              <a:defRPr sz="24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24" name="Shape 24"/>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7" name="Shape 27"/>
          <p:cNvSpPr txBox="1">
            <a:spLocks noGrp="1"/>
          </p:cNvSpPr>
          <p:nvPr>
            <p:ph type="body" idx="1"/>
          </p:nvPr>
        </p:nvSpPr>
        <p:spPr>
          <a:xfrm>
            <a:off x="0" y="1014138"/>
            <a:ext cx="4563532" cy="5207739"/>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74244" algn="l" rtl="0">
              <a:spcBef>
                <a:spcPts val="360"/>
              </a:spcBef>
              <a:spcAft>
                <a:spcPts val="600"/>
              </a:spcAft>
              <a:buClr>
                <a:schemeClr val="lt1"/>
              </a:buClr>
              <a:buSzPct val="100000"/>
              <a:buFont typeface="Arial"/>
              <a:buChar char="•"/>
              <a:defRPr sz="1800" b="0" i="0" u="none" strike="noStrike" cap="none">
                <a:solidFill>
                  <a:schemeClr val="lt1"/>
                </a:solidFill>
                <a:latin typeface="Calibri"/>
                <a:ea typeface="Calibri"/>
                <a:cs typeface="Calibri"/>
                <a:sym typeface="Calibri"/>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28" name="Shape 28"/>
          <p:cNvSpPr txBox="1">
            <a:spLocks noGrp="1"/>
          </p:cNvSpPr>
          <p:nvPr>
            <p:ph type="body" idx="2"/>
          </p:nvPr>
        </p:nvSpPr>
        <p:spPr>
          <a:xfrm>
            <a:off x="4563535" y="1014138"/>
            <a:ext cx="4580465" cy="5207739"/>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74244" algn="l" rtl="0">
              <a:spcBef>
                <a:spcPts val="360"/>
              </a:spcBef>
              <a:spcAft>
                <a:spcPts val="600"/>
              </a:spcAft>
              <a:buClr>
                <a:schemeClr val="lt1"/>
              </a:buClr>
              <a:buSzPct val="100000"/>
              <a:buFont typeface="Arial"/>
              <a:buChar char="•"/>
              <a:defRPr sz="1800" b="0" i="0" u="none" strike="noStrike" cap="none">
                <a:solidFill>
                  <a:schemeClr val="lt1"/>
                </a:solidFill>
                <a:latin typeface="Calibri"/>
                <a:ea typeface="Calibri"/>
                <a:cs typeface="Calibri"/>
                <a:sym typeface="Calibri"/>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4-picture layou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1" name="Shape 31"/>
          <p:cNvSpPr>
            <a:spLocks noGrp="1"/>
          </p:cNvSpPr>
          <p:nvPr>
            <p:ph type="pic" idx="2"/>
          </p:nvPr>
        </p:nvSpPr>
        <p:spPr>
          <a:xfrm>
            <a:off x="0" y="1004887"/>
            <a:ext cx="4552490" cy="2619755"/>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2" name="Shape 32"/>
          <p:cNvSpPr>
            <a:spLocks noGrp="1"/>
          </p:cNvSpPr>
          <p:nvPr>
            <p:ph type="pic" idx="3"/>
          </p:nvPr>
        </p:nvSpPr>
        <p:spPr>
          <a:xfrm>
            <a:off x="4552489" y="1004887"/>
            <a:ext cx="4591509" cy="2619755"/>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3" name="Shape 33"/>
          <p:cNvSpPr>
            <a:spLocks noGrp="1"/>
          </p:cNvSpPr>
          <p:nvPr>
            <p:ph type="pic" idx="4"/>
          </p:nvPr>
        </p:nvSpPr>
        <p:spPr>
          <a:xfrm>
            <a:off x="0" y="3624644"/>
            <a:ext cx="4552490" cy="2619755"/>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4" name="Shape 34"/>
          <p:cNvSpPr>
            <a:spLocks noGrp="1"/>
          </p:cNvSpPr>
          <p:nvPr>
            <p:ph type="pic" idx="5"/>
          </p:nvPr>
        </p:nvSpPr>
        <p:spPr>
          <a:xfrm>
            <a:off x="4552489" y="3624644"/>
            <a:ext cx="4591509" cy="2619755"/>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9-picture layout">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7" name="Shape 37"/>
          <p:cNvSpPr>
            <a:spLocks noGrp="1"/>
          </p:cNvSpPr>
          <p:nvPr>
            <p:ph type="pic" idx="2"/>
          </p:nvPr>
        </p:nvSpPr>
        <p:spPr>
          <a:xfrm>
            <a:off x="0" y="1004887"/>
            <a:ext cx="3014133"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8" name="Shape 38"/>
          <p:cNvSpPr>
            <a:spLocks noGrp="1"/>
          </p:cNvSpPr>
          <p:nvPr>
            <p:ph type="pic" idx="3"/>
          </p:nvPr>
        </p:nvSpPr>
        <p:spPr>
          <a:xfrm>
            <a:off x="6092775" y="1004887"/>
            <a:ext cx="3051224"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9" name="Shape 39"/>
          <p:cNvSpPr>
            <a:spLocks noGrp="1"/>
          </p:cNvSpPr>
          <p:nvPr>
            <p:ph type="pic" idx="4"/>
          </p:nvPr>
        </p:nvSpPr>
        <p:spPr>
          <a:xfrm>
            <a:off x="3014133" y="1004887"/>
            <a:ext cx="3078642"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0" name="Shape 40"/>
          <p:cNvSpPr>
            <a:spLocks noGrp="1"/>
          </p:cNvSpPr>
          <p:nvPr>
            <p:ph type="pic" idx="5"/>
          </p:nvPr>
        </p:nvSpPr>
        <p:spPr>
          <a:xfrm>
            <a:off x="0" y="2736326"/>
            <a:ext cx="3014133"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1" name="Shape 41"/>
          <p:cNvSpPr>
            <a:spLocks noGrp="1"/>
          </p:cNvSpPr>
          <p:nvPr>
            <p:ph type="pic" idx="6"/>
          </p:nvPr>
        </p:nvSpPr>
        <p:spPr>
          <a:xfrm>
            <a:off x="6092775" y="2736326"/>
            <a:ext cx="3051224"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2" name="Shape 42"/>
          <p:cNvSpPr>
            <a:spLocks noGrp="1"/>
          </p:cNvSpPr>
          <p:nvPr>
            <p:ph type="pic" idx="7"/>
          </p:nvPr>
        </p:nvSpPr>
        <p:spPr>
          <a:xfrm>
            <a:off x="3014133" y="2736326"/>
            <a:ext cx="3078642"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3" name="Shape 43"/>
          <p:cNvSpPr>
            <a:spLocks noGrp="1"/>
          </p:cNvSpPr>
          <p:nvPr>
            <p:ph type="pic" idx="8"/>
          </p:nvPr>
        </p:nvSpPr>
        <p:spPr>
          <a:xfrm>
            <a:off x="0" y="4460923"/>
            <a:ext cx="3014133"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4" name="Shape 44"/>
          <p:cNvSpPr>
            <a:spLocks noGrp="1"/>
          </p:cNvSpPr>
          <p:nvPr>
            <p:ph type="pic" idx="9"/>
          </p:nvPr>
        </p:nvSpPr>
        <p:spPr>
          <a:xfrm>
            <a:off x="6092775" y="4460923"/>
            <a:ext cx="3051224"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5" name="Shape 45"/>
          <p:cNvSpPr>
            <a:spLocks noGrp="1"/>
          </p:cNvSpPr>
          <p:nvPr>
            <p:ph type="pic" idx="13"/>
          </p:nvPr>
        </p:nvSpPr>
        <p:spPr>
          <a:xfrm>
            <a:off x="3014133" y="4460923"/>
            <a:ext cx="3078642"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Vertical image righ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0" y="0"/>
            <a:ext cx="4563532" cy="1236133"/>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2" name="Shape 52"/>
          <p:cNvSpPr txBox="1">
            <a:spLocks noGrp="1"/>
          </p:cNvSpPr>
          <p:nvPr>
            <p:ph type="body" idx="1"/>
          </p:nvPr>
        </p:nvSpPr>
        <p:spPr>
          <a:xfrm>
            <a:off x="592666" y="1337733"/>
            <a:ext cx="3970865" cy="5181600"/>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74244" algn="l" rtl="0">
              <a:spcBef>
                <a:spcPts val="360"/>
              </a:spcBef>
              <a:spcAft>
                <a:spcPts val="600"/>
              </a:spcAft>
              <a:buClr>
                <a:schemeClr val="lt1"/>
              </a:buClr>
              <a:buSzPct val="100000"/>
              <a:buFont typeface="Arial"/>
              <a:buChar char="•"/>
              <a:defRPr sz="1800" b="0" i="0" u="none" strike="noStrike" cap="none">
                <a:solidFill>
                  <a:schemeClr val="lt1"/>
                </a:solidFill>
                <a:latin typeface="Calibri"/>
                <a:ea typeface="Calibri"/>
                <a:cs typeface="Calibri"/>
                <a:sym typeface="Calibri"/>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53" name="Shape 53"/>
          <p:cNvSpPr txBox="1">
            <a:spLocks noGrp="1"/>
          </p:cNvSpPr>
          <p:nvPr>
            <p:ph type="body" idx="2"/>
          </p:nvPr>
        </p:nvSpPr>
        <p:spPr>
          <a:xfrm>
            <a:off x="4563535" y="0"/>
            <a:ext cx="4580465" cy="6857999"/>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74244" algn="l" rtl="0">
              <a:spcBef>
                <a:spcPts val="360"/>
              </a:spcBef>
              <a:spcAft>
                <a:spcPts val="600"/>
              </a:spcAft>
              <a:buClr>
                <a:schemeClr val="lt1"/>
              </a:buClr>
              <a:buSzPct val="100000"/>
              <a:buFont typeface="Arial"/>
              <a:buChar char="•"/>
              <a:defRPr sz="1800" b="0" i="0" u="none" strike="noStrike" cap="none">
                <a:solidFill>
                  <a:schemeClr val="lt1"/>
                </a:solidFill>
                <a:latin typeface="Calibri"/>
                <a:ea typeface="Calibri"/>
                <a:cs typeface="Calibri"/>
                <a:sym typeface="Calibri"/>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Vertical image lef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63535" y="0"/>
            <a:ext cx="4580464" cy="1236133"/>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4707467" y="1337733"/>
            <a:ext cx="3742265" cy="5198534"/>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74244" algn="l" rtl="0">
              <a:spcBef>
                <a:spcPts val="360"/>
              </a:spcBef>
              <a:spcAft>
                <a:spcPts val="600"/>
              </a:spcAft>
              <a:buClr>
                <a:schemeClr val="lt1"/>
              </a:buClr>
              <a:buSzPct val="100000"/>
              <a:buFont typeface="Arial"/>
              <a:buChar char="•"/>
              <a:defRPr sz="1800" b="0" i="0" u="none" strike="noStrike" cap="none">
                <a:solidFill>
                  <a:schemeClr val="lt1"/>
                </a:solidFill>
                <a:latin typeface="Calibri"/>
                <a:ea typeface="Calibri"/>
                <a:cs typeface="Calibri"/>
                <a:sym typeface="Calibri"/>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16930" y="0"/>
            <a:ext cx="4580465" cy="6857999"/>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74244" algn="l" rtl="0">
              <a:spcBef>
                <a:spcPts val="360"/>
              </a:spcBef>
              <a:spcAft>
                <a:spcPts val="600"/>
              </a:spcAft>
              <a:buClr>
                <a:schemeClr val="lt1"/>
              </a:buClr>
              <a:buSzPct val="100000"/>
              <a:buFont typeface="Arial"/>
              <a:buChar char="•"/>
              <a:defRPr sz="1800" b="0" i="0" u="none" strike="noStrike" cap="none">
                <a:solidFill>
                  <a:schemeClr val="lt1"/>
                </a:solidFill>
                <a:latin typeface="Calibri"/>
                <a:ea typeface="Calibri"/>
                <a:cs typeface="Calibri"/>
                <a:sym typeface="Calibri"/>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0" y="999067"/>
            <a:ext cx="9143998" cy="5164664"/>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55194" algn="l" rtl="0">
              <a:spcBef>
                <a:spcPts val="420"/>
              </a:spcBef>
              <a:spcAft>
                <a:spcPts val="600"/>
              </a:spcAft>
              <a:buClr>
                <a:srgbClr val="262626"/>
              </a:buClr>
              <a:buSzPct val="100000"/>
              <a:buFont typeface="Merriweather Sans"/>
              <a:buChar char="•"/>
              <a:defRPr sz="2100" b="0" i="0" u="none" strike="noStrike" cap="none">
                <a:solidFill>
                  <a:srgbClr val="262626"/>
                </a:solidFill>
                <a:latin typeface="Calibri"/>
                <a:ea typeface="Calibri"/>
                <a:cs typeface="Calibri"/>
                <a:sym typeface="Calibri"/>
              </a:defRPr>
            </a:lvl2pPr>
            <a:lvl3pPr marL="1143000" marR="0" lvl="2" indent="-95250" algn="l" rtl="0">
              <a:spcBef>
                <a:spcPts val="420"/>
              </a:spcBef>
              <a:spcAft>
                <a:spcPts val="600"/>
              </a:spcAft>
              <a:buClr>
                <a:srgbClr val="262626"/>
              </a:buClr>
              <a:buSzPct val="100000"/>
              <a:buFont typeface="Arial"/>
              <a:buChar char="•"/>
              <a:defRPr sz="2100" b="0" i="0" u="none" strike="noStrike" cap="none">
                <a:solidFill>
                  <a:srgbClr val="262626"/>
                </a:solidFill>
                <a:latin typeface="Calibri"/>
                <a:ea typeface="Calibri"/>
                <a:cs typeface="Calibri"/>
                <a:sym typeface="Calibri"/>
              </a:defRPr>
            </a:lvl3pPr>
            <a:lvl4pPr marL="1600200" marR="0" lvl="3" indent="-76200" algn="l" rtl="0">
              <a:spcBef>
                <a:spcPts val="480"/>
              </a:spcBef>
              <a:buClr>
                <a:schemeClr val="dk1"/>
              </a:buClr>
              <a:buSzPct val="100000"/>
              <a:buFont typeface="Arial"/>
              <a:buChar char="–"/>
              <a:defRPr sz="2400" b="0" i="0" u="none" strike="noStrike" cap="none">
                <a:solidFill>
                  <a:schemeClr val="dk1"/>
                </a:solidFill>
                <a:latin typeface="Roboto"/>
                <a:ea typeface="Roboto"/>
                <a:cs typeface="Roboto"/>
                <a:sym typeface="Roboto"/>
              </a:defRPr>
            </a:lvl4pPr>
            <a:lvl5pPr marL="2057400" marR="0" lvl="4" indent="-76200" algn="l" rtl="0">
              <a:spcBef>
                <a:spcPts val="480"/>
              </a:spcBef>
              <a:buClr>
                <a:schemeClr val="dk1"/>
              </a:buClr>
              <a:buSzPct val="100000"/>
              <a:buFont typeface="Arial"/>
              <a:buChar char="»"/>
              <a:defRPr sz="24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69" name="Shape 69"/>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theme" Target="../theme/theme2.xml"/><Relationship Id="rId6" Type="http://schemas.openxmlformats.org/officeDocument/2006/relationships/image" Target="../media/image3.png"/><Relationship Id="rId7"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3.xml"/><Relationship Id="rId3"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4.xml"/><Relationship Id="rId3"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theme" Target="../theme/theme5.xml"/><Relationship Id="rId7" Type="http://schemas.openxmlformats.org/officeDocument/2006/relationships/image" Target="../media/image3.png"/><Relationship Id="rId8" Type="http://schemas.openxmlformats.org/officeDocument/2006/relationships/image" Target="../media/image7.png"/><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6.xml"/><Relationship Id="rId3"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theme" Target="../theme/theme7.xml"/><Relationship Id="rId3"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9" name="Shape 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10" name="Shape 1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dirty="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20" name="Shape 20"/>
          <p:cNvPicPr preferRelativeResize="0"/>
          <p:nvPr/>
        </p:nvPicPr>
        <p:blipFill rotWithShape="1">
          <a:blip r:embed="rId6">
            <a:alphaModFix/>
          </a:blip>
          <a:srcRect l="25411"/>
          <a:stretch/>
        </p:blipFill>
        <p:spPr>
          <a:xfrm>
            <a:off x="0" y="6378833"/>
            <a:ext cx="6820285" cy="260194"/>
          </a:xfrm>
          <a:prstGeom prst="rect">
            <a:avLst/>
          </a:prstGeom>
          <a:noFill/>
          <a:ln>
            <a:noFill/>
          </a:ln>
        </p:spPr>
      </p:pic>
      <p:pic>
        <p:nvPicPr>
          <p:cNvPr id="21" name="Shape 21"/>
          <p:cNvPicPr preferRelativeResize="0"/>
          <p:nvPr/>
        </p:nvPicPr>
        <p:blipFill rotWithShape="1">
          <a:blip r:embed="rId7">
            <a:alphaModFix/>
          </a:blip>
          <a:srcRect l="3985" t="43431" r="4458" b="49374"/>
          <a:stretch/>
        </p:blipFill>
        <p:spPr>
          <a:xfrm>
            <a:off x="6696036" y="6410428"/>
            <a:ext cx="2248085" cy="228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48" name="Shape 48"/>
          <p:cNvPicPr preferRelativeResize="0"/>
          <p:nvPr/>
        </p:nvPicPr>
        <p:blipFill rotWithShape="1">
          <a:blip r:embed="rId3">
            <a:alphaModFix/>
          </a:blip>
          <a:srcRect l="39515" t="1" b="-2"/>
          <a:stretch/>
        </p:blipFill>
        <p:spPr>
          <a:xfrm rot="-5400000">
            <a:off x="-2398812" y="3962566"/>
            <a:ext cx="5530674" cy="260197"/>
          </a:xfrm>
          <a:prstGeom prst="rect">
            <a:avLst/>
          </a:prstGeom>
          <a:noFill/>
          <a:ln>
            <a:noFill/>
          </a:ln>
        </p:spPr>
      </p:pic>
      <p:sp>
        <p:nvSpPr>
          <p:cNvPr id="49" name="Shape 49"/>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4"/>
        <p:cNvGrpSpPr/>
        <p:nvPr/>
      </p:nvGrpSpPr>
      <p:grpSpPr>
        <a:xfrm>
          <a:off x="0" y="0"/>
          <a:ext cx="0" cy="0"/>
          <a:chOff x="0" y="0"/>
          <a:chExt cx="0" cy="0"/>
        </a:xfrm>
      </p:grpSpPr>
      <p:sp>
        <p:nvSpPr>
          <p:cNvPr id="55" name="Shape 55"/>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56" name="Shape 56"/>
          <p:cNvPicPr preferRelativeResize="0"/>
          <p:nvPr/>
        </p:nvPicPr>
        <p:blipFill rotWithShape="1">
          <a:blip r:embed="rId3">
            <a:alphaModFix/>
          </a:blip>
          <a:srcRect l="1" r="41959"/>
          <a:stretch/>
        </p:blipFill>
        <p:spPr>
          <a:xfrm rot="-5400000">
            <a:off x="6123885" y="3750633"/>
            <a:ext cx="5307188" cy="260197"/>
          </a:xfrm>
          <a:prstGeom prst="rect">
            <a:avLst/>
          </a:prstGeom>
          <a:noFill/>
          <a:ln>
            <a:noFill/>
          </a:ln>
        </p:spPr>
      </p:pic>
      <p:sp>
        <p:nvSpPr>
          <p:cNvPr id="57" name="Shape 57"/>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5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4" name="Shape 64"/>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65" name="Shape 65"/>
          <p:cNvPicPr preferRelativeResize="0"/>
          <p:nvPr/>
        </p:nvPicPr>
        <p:blipFill rotWithShape="1">
          <a:blip r:embed="rId7">
            <a:alphaModFix/>
          </a:blip>
          <a:srcRect l="25411"/>
          <a:stretch/>
        </p:blipFill>
        <p:spPr>
          <a:xfrm>
            <a:off x="0" y="6378833"/>
            <a:ext cx="6820285" cy="260194"/>
          </a:xfrm>
          <a:prstGeom prst="rect">
            <a:avLst/>
          </a:prstGeom>
          <a:noFill/>
          <a:ln>
            <a:noFill/>
          </a:ln>
        </p:spPr>
      </p:pic>
      <p:pic>
        <p:nvPicPr>
          <p:cNvPr id="66" name="Shape 66"/>
          <p:cNvPicPr preferRelativeResize="0"/>
          <p:nvPr/>
        </p:nvPicPr>
        <p:blipFill rotWithShape="1">
          <a:blip r:embed="rId8">
            <a:alphaModFix/>
          </a:blip>
          <a:srcRect/>
          <a:stretch/>
        </p:blipFill>
        <p:spPr>
          <a:xfrm>
            <a:off x="6758396" y="6439553"/>
            <a:ext cx="2166111" cy="19100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94" name="Shape 94"/>
          <p:cNvPicPr preferRelativeResize="0"/>
          <p:nvPr/>
        </p:nvPicPr>
        <p:blipFill rotWithShape="1">
          <a:blip r:embed="rId3">
            <a:alphaModFix/>
          </a:blip>
          <a:srcRect l="39515" t="1" b="-2"/>
          <a:stretch/>
        </p:blipFill>
        <p:spPr>
          <a:xfrm rot="-5400000">
            <a:off x="-2398812" y="3962566"/>
            <a:ext cx="5530674" cy="260197"/>
          </a:xfrm>
          <a:prstGeom prst="rect">
            <a:avLst/>
          </a:prstGeom>
          <a:noFill/>
          <a:ln>
            <a:noFill/>
          </a:ln>
        </p:spPr>
      </p:pic>
      <p:sp>
        <p:nvSpPr>
          <p:cNvPr id="95" name="Shape 95"/>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102" name="Shape 102"/>
          <p:cNvPicPr preferRelativeResize="0"/>
          <p:nvPr/>
        </p:nvPicPr>
        <p:blipFill rotWithShape="1">
          <a:blip r:embed="rId3">
            <a:alphaModFix/>
          </a:blip>
          <a:srcRect r="28540"/>
          <a:stretch/>
        </p:blipFill>
        <p:spPr>
          <a:xfrm rot="-5400000">
            <a:off x="5510315" y="3137064"/>
            <a:ext cx="6534328" cy="260196"/>
          </a:xfrm>
          <a:prstGeom prst="rect">
            <a:avLst/>
          </a:prstGeom>
          <a:noFill/>
          <a:ln>
            <a:noFill/>
          </a:ln>
        </p:spPr>
      </p:pic>
      <p:sp>
        <p:nvSpPr>
          <p:cNvPr id="103" name="Shape 103"/>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9.png"/><Relationship Id="rId6" Type="http://schemas.openxmlformats.org/officeDocument/2006/relationships/image" Target="../media/image10.png"/><Relationship Id="rId1" Type="http://schemas.microsoft.com/office/2007/relationships/media" Target="../media/media1.wav"/><Relationship Id="rId2" Type="http://schemas.openxmlformats.org/officeDocument/2006/relationships/audio" Target="../media/media1.wav"/></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0.xml"/><Relationship Id="rId5" Type="http://schemas.openxmlformats.org/officeDocument/2006/relationships/image" Target="../media/image12.png"/><Relationship Id="rId6" Type="http://schemas.openxmlformats.org/officeDocument/2006/relationships/image" Target="../media/image10.png"/><Relationship Id="rId1" Type="http://schemas.microsoft.com/office/2007/relationships/media" Target="../media/media10.wav"/><Relationship Id="rId2" Type="http://schemas.openxmlformats.org/officeDocument/2006/relationships/audio" Target="../media/media10.wav"/></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1.xml"/><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0.png"/><Relationship Id="rId1" Type="http://schemas.microsoft.com/office/2007/relationships/media" Target="../media/media11.wav"/><Relationship Id="rId2" Type="http://schemas.openxmlformats.org/officeDocument/2006/relationships/audio" Target="../media/media11.wav"/></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2.xml"/><Relationship Id="rId5" Type="http://schemas.openxmlformats.org/officeDocument/2006/relationships/image" Target="../media/image10.png"/><Relationship Id="rId1" Type="http://schemas.microsoft.com/office/2007/relationships/media" Target="../media/media12.wav"/><Relationship Id="rId2" Type="http://schemas.openxmlformats.org/officeDocument/2006/relationships/audio" Target="../media/media12.wav"/></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3.xml"/><Relationship Id="rId5" Type="http://schemas.openxmlformats.org/officeDocument/2006/relationships/image" Target="../media/image10.png"/><Relationship Id="rId1" Type="http://schemas.microsoft.com/office/2007/relationships/media" Target="../media/media13.wav"/><Relationship Id="rId2" Type="http://schemas.openxmlformats.org/officeDocument/2006/relationships/audio" Target="../media/media13.wav"/></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4.xml"/><Relationship Id="rId5" Type="http://schemas.openxmlformats.org/officeDocument/2006/relationships/image" Target="../media/image10.png"/><Relationship Id="rId1" Type="http://schemas.microsoft.com/office/2007/relationships/media" Target="../media/media14.wav"/><Relationship Id="rId2" Type="http://schemas.openxmlformats.org/officeDocument/2006/relationships/audio" Target="../media/media14.wav"/></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5.xml"/><Relationship Id="rId5" Type="http://schemas.openxmlformats.org/officeDocument/2006/relationships/image" Target="../media/image10.png"/><Relationship Id="rId1" Type="http://schemas.microsoft.com/office/2007/relationships/media" Target="../media/media15.wav"/><Relationship Id="rId2" Type="http://schemas.openxmlformats.org/officeDocument/2006/relationships/audio" Target="../media/media15.wav"/></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6.xml"/><Relationship Id="rId5" Type="http://schemas.openxmlformats.org/officeDocument/2006/relationships/image" Target="../media/image10.png"/><Relationship Id="rId1" Type="http://schemas.microsoft.com/office/2007/relationships/media" Target="../media/media16.wav"/><Relationship Id="rId2" Type="http://schemas.openxmlformats.org/officeDocument/2006/relationships/audio" Target="../media/media16.wav"/></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7.xml"/><Relationship Id="rId5" Type="http://schemas.openxmlformats.org/officeDocument/2006/relationships/image" Target="../media/image15.png"/><Relationship Id="rId6" Type="http://schemas.openxmlformats.org/officeDocument/2006/relationships/image" Target="../media/image10.png"/><Relationship Id="rId1" Type="http://schemas.microsoft.com/office/2007/relationships/media" Target="../media/media17.wav"/><Relationship Id="rId2" Type="http://schemas.openxmlformats.org/officeDocument/2006/relationships/audio" Target="../media/media17.wav"/></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18.xml"/><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0.png"/><Relationship Id="rId1" Type="http://schemas.microsoft.com/office/2007/relationships/media" Target="../media/media18.wav"/><Relationship Id="rId2" Type="http://schemas.openxmlformats.org/officeDocument/2006/relationships/audio" Target="../media/media18.wav"/></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2.xml"/><Relationship Id="rId5" Type="http://schemas.openxmlformats.org/officeDocument/2006/relationships/image" Target="../media/image9.png"/><Relationship Id="rId6" Type="http://schemas.openxmlformats.org/officeDocument/2006/relationships/image" Target="../media/image10.png"/><Relationship Id="rId1" Type="http://schemas.microsoft.com/office/2007/relationships/media" Target="../media/media2.wav"/><Relationship Id="rId2" Type="http://schemas.openxmlformats.org/officeDocument/2006/relationships/audio" Target="../media/media2.wav"/></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3.xml"/><Relationship Id="rId5" Type="http://schemas.openxmlformats.org/officeDocument/2006/relationships/image" Target="../media/image10.png"/><Relationship Id="rId1" Type="http://schemas.microsoft.com/office/2007/relationships/media" Target="../media/media3.wav"/><Relationship Id="rId2" Type="http://schemas.openxmlformats.org/officeDocument/2006/relationships/audio" Target="../media/media3.wav"/></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4.xml"/><Relationship Id="rId5" Type="http://schemas.openxmlformats.org/officeDocument/2006/relationships/image" Target="../media/image10.png"/><Relationship Id="rId1" Type="http://schemas.microsoft.com/office/2007/relationships/media" Target="../media/media4.wav"/><Relationship Id="rId2" Type="http://schemas.openxmlformats.org/officeDocument/2006/relationships/audio" Target="../media/media4.wav"/></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5.xml"/><Relationship Id="rId5" Type="http://schemas.openxmlformats.org/officeDocument/2006/relationships/image" Target="../media/image11.png"/><Relationship Id="rId6" Type="http://schemas.openxmlformats.org/officeDocument/2006/relationships/image" Target="../media/image10.png"/><Relationship Id="rId1" Type="http://schemas.microsoft.com/office/2007/relationships/media" Target="../media/media5.wav"/><Relationship Id="rId2" Type="http://schemas.openxmlformats.org/officeDocument/2006/relationships/audio" Target="../media/media5.wav"/></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6.xml"/><Relationship Id="rId5" Type="http://schemas.openxmlformats.org/officeDocument/2006/relationships/image" Target="../media/image10.png"/><Relationship Id="rId1" Type="http://schemas.microsoft.com/office/2007/relationships/media" Target="../media/media6.wav"/><Relationship Id="rId2" Type="http://schemas.openxmlformats.org/officeDocument/2006/relationships/audio" Target="../media/media6.wa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7.xml"/><Relationship Id="rId5" Type="http://schemas.openxmlformats.org/officeDocument/2006/relationships/image" Target="../media/image10.png"/><Relationship Id="rId1" Type="http://schemas.microsoft.com/office/2007/relationships/media" Target="../media/media7.wav"/><Relationship Id="rId2" Type="http://schemas.openxmlformats.org/officeDocument/2006/relationships/audio" Target="../media/media7.wa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8.xml"/><Relationship Id="rId5" Type="http://schemas.openxmlformats.org/officeDocument/2006/relationships/image" Target="../media/image10.png"/><Relationship Id="rId1" Type="http://schemas.microsoft.com/office/2007/relationships/media" Target="../media/media8.wav"/><Relationship Id="rId2" Type="http://schemas.openxmlformats.org/officeDocument/2006/relationships/audio" Target="../media/media8.wa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9.xml"/><Relationship Id="rId5" Type="http://schemas.openxmlformats.org/officeDocument/2006/relationships/image" Target="../media/image10.png"/><Relationship Id="rId1" Type="http://schemas.microsoft.com/office/2007/relationships/media" Target="../media/media9.wav"/><Relationship Id="rId2" Type="http://schemas.openxmlformats.org/officeDocument/2006/relationships/audio" Target="../media/media9.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ctrTitle"/>
          </p:nvPr>
        </p:nvSpPr>
        <p:spPr>
          <a:xfrm>
            <a:off x="3725332" y="1557866"/>
            <a:ext cx="5096934" cy="2235199"/>
          </a:xfrm>
          <a:prstGeom prst="rect">
            <a:avLst/>
          </a:prstGeom>
          <a:noFill/>
          <a:ln>
            <a:noFill/>
          </a:ln>
        </p:spPr>
        <p:txBody>
          <a:bodyPr lIns="91425" tIns="45700" rIns="91425" bIns="45700" anchor="b" anchorCtr="0">
            <a:noAutofit/>
          </a:bodyPr>
          <a:lstStyle/>
          <a:p>
            <a:pPr marL="0" marR="0" lvl="0" indent="0" algn="l" rtl="0">
              <a:lnSpc>
                <a:spcPct val="109090"/>
              </a:lnSpc>
              <a:spcBef>
                <a:spcPts val="0"/>
              </a:spcBef>
              <a:buClr>
                <a:schemeClr val="lt1"/>
              </a:buClr>
              <a:buSzPct val="25000"/>
              <a:buFont typeface="Calibri"/>
              <a:buNone/>
            </a:pPr>
            <a:r>
              <a:rPr lang="en-US" sz="4400" b="1" i="0" u="none" strike="noStrike" cap="none" dirty="0">
                <a:solidFill>
                  <a:schemeClr val="lt1"/>
                </a:solidFill>
                <a:latin typeface="Calibri"/>
                <a:ea typeface="Calibri"/>
                <a:cs typeface="Calibri"/>
                <a:sym typeface="Calibri"/>
              </a:rPr>
              <a:t>SAFE </a:t>
            </a:r>
            <a:r>
              <a:rPr lang="en-US" sz="4400" b="1" i="0" u="none" strike="noStrike" cap="none" dirty="0" smtClean="0">
                <a:solidFill>
                  <a:schemeClr val="lt1"/>
                </a:solidFill>
                <a:latin typeface="Calibri"/>
                <a:ea typeface="Calibri"/>
                <a:cs typeface="Calibri"/>
                <a:sym typeface="Calibri"/>
              </a:rPr>
              <a:t>TRAVELS </a:t>
            </a:r>
            <a:br>
              <a:rPr lang="en-US" sz="4400" b="1" i="0" u="none" strike="noStrike" cap="none" dirty="0" smtClean="0">
                <a:solidFill>
                  <a:schemeClr val="lt1"/>
                </a:solidFill>
                <a:latin typeface="Calibri"/>
                <a:ea typeface="Calibri"/>
                <a:cs typeface="Calibri"/>
                <a:sym typeface="Calibri"/>
              </a:rPr>
            </a:br>
            <a:r>
              <a:rPr lang="en-US" sz="1800" b="1" i="0" u="none" strike="noStrike" cap="none" dirty="0" smtClean="0">
                <a:solidFill>
                  <a:schemeClr val="lt1"/>
                </a:solidFill>
                <a:latin typeface="Calibri"/>
                <a:ea typeface="Calibri"/>
                <a:cs typeface="Calibri"/>
                <a:sym typeface="Calibri"/>
              </a:rPr>
              <a:t>POPULATION </a:t>
            </a:r>
            <a:r>
              <a:rPr lang="en-US" sz="1800" b="1" i="0" u="none" strike="noStrike" cap="none" dirty="0">
                <a:solidFill>
                  <a:schemeClr val="lt1"/>
                </a:solidFill>
                <a:latin typeface="Calibri"/>
                <a:ea typeface="Calibri"/>
                <a:cs typeface="Calibri"/>
                <a:sym typeface="Calibri"/>
              </a:rPr>
              <a:t>HEALTH DOMAIN</a:t>
            </a:r>
          </a:p>
        </p:txBody>
      </p:sp>
      <p:sp>
        <p:nvSpPr>
          <p:cNvPr id="113" name="Shape 113"/>
          <p:cNvSpPr txBox="1">
            <a:spLocks noGrp="1"/>
          </p:cNvSpPr>
          <p:nvPr>
            <p:ph type="subTitle" idx="1"/>
          </p:nvPr>
        </p:nvSpPr>
        <p:spPr>
          <a:xfrm>
            <a:off x="3725330" y="4275666"/>
            <a:ext cx="5096934" cy="1401803"/>
          </a:xfrm>
          <a:prstGeom prst="rect">
            <a:avLst/>
          </a:prstGeom>
          <a:noFill/>
          <a:ln>
            <a:noFill/>
          </a:ln>
        </p:spPr>
        <p:txBody>
          <a:bodyPr lIns="91425" tIns="45700" rIns="91425" bIns="45700" anchor="t" anchorCtr="0">
            <a:noAutofit/>
          </a:bodyPr>
          <a:lstStyle/>
          <a:p>
            <a:pPr marL="0" marR="0" lvl="0" indent="0" algn="l" rtl="0">
              <a:lnSpc>
                <a:spcPct val="175000"/>
              </a:lnSpc>
              <a:spcBef>
                <a:spcPts val="0"/>
              </a:spcBef>
              <a:spcAft>
                <a:spcPts val="0"/>
              </a:spcAft>
              <a:buClr>
                <a:schemeClr val="lt1"/>
              </a:buClr>
              <a:buSzPct val="25000"/>
              <a:buFont typeface="Arial"/>
              <a:buNone/>
            </a:pPr>
            <a:r>
              <a:rPr lang="en-US" sz="1600" b="0" i="0" u="none" strike="noStrike" cap="none" dirty="0">
                <a:solidFill>
                  <a:schemeClr val="lt1"/>
                </a:solidFill>
                <a:latin typeface="Calibri"/>
                <a:ea typeface="Calibri"/>
                <a:cs typeface="Calibri"/>
                <a:sym typeface="Calibri"/>
              </a:rPr>
              <a:t>TEAM ROCKSTARS: CS-6400-O01</a:t>
            </a:r>
          </a:p>
          <a:p>
            <a:pPr marL="0" marR="0" lvl="0" indent="0" algn="l" rtl="0">
              <a:lnSpc>
                <a:spcPct val="233333"/>
              </a:lnSpc>
              <a:spcBef>
                <a:spcPts val="240"/>
              </a:spcBef>
              <a:buClr>
                <a:schemeClr val="lt1"/>
              </a:buClr>
              <a:buSzPct val="25000"/>
              <a:buFont typeface="Arial"/>
              <a:buNone/>
            </a:pPr>
            <a:r>
              <a:rPr lang="en-US" sz="1200" b="0" i="0" u="none" strike="noStrike" cap="none" dirty="0">
                <a:solidFill>
                  <a:schemeClr val="lt1"/>
                </a:solidFill>
                <a:latin typeface="Calibri"/>
                <a:ea typeface="Calibri"/>
                <a:cs typeface="Calibri"/>
                <a:sym typeface="Calibri"/>
              </a:rPr>
              <a:t>EDDIE FLAISLER, NOA NADLER, JOHN GADBOIS</a:t>
            </a:r>
            <a:r>
              <a:rPr lang="en-US" sz="1200" b="0" i="0" u="none" strike="noStrike" cap="none" dirty="0" smtClean="0">
                <a:solidFill>
                  <a:schemeClr val="lt1"/>
                </a:solidFill>
                <a:latin typeface="Calibri"/>
                <a:ea typeface="Calibri"/>
                <a:cs typeface="Calibri"/>
                <a:sym typeface="Calibri"/>
              </a:rPr>
              <a:t>,</a:t>
            </a:r>
          </a:p>
          <a:p>
            <a:pPr marL="0" marR="0" lvl="0" indent="0" algn="l" rtl="0">
              <a:lnSpc>
                <a:spcPct val="233333"/>
              </a:lnSpc>
              <a:spcBef>
                <a:spcPts val="240"/>
              </a:spcBef>
              <a:buClr>
                <a:schemeClr val="lt1"/>
              </a:buClr>
              <a:buSzPct val="25000"/>
              <a:buFont typeface="Arial"/>
              <a:buNone/>
            </a:pPr>
            <a:r>
              <a:rPr lang="en-US" sz="1200" b="0" i="0" u="none" strike="noStrike" cap="none" dirty="0" smtClean="0">
                <a:solidFill>
                  <a:schemeClr val="lt1"/>
                </a:solidFill>
                <a:latin typeface="Calibri"/>
                <a:ea typeface="Calibri"/>
                <a:cs typeface="Calibri"/>
                <a:sym typeface="Calibri"/>
              </a:rPr>
              <a:t> </a:t>
            </a:r>
            <a:r>
              <a:rPr lang="en-US" sz="1200" b="0" i="0" u="none" strike="noStrike" cap="none" dirty="0">
                <a:solidFill>
                  <a:schemeClr val="lt1"/>
                </a:solidFill>
                <a:latin typeface="Calibri"/>
                <a:ea typeface="Calibri"/>
                <a:cs typeface="Calibri"/>
                <a:sym typeface="Calibri"/>
              </a:rPr>
              <a:t>FORREST </a:t>
            </a:r>
            <a:r>
              <a:rPr lang="en-US" sz="1200" b="0" i="0" u="none" strike="noStrike" cap="none" dirty="0" smtClean="0">
                <a:solidFill>
                  <a:schemeClr val="lt1"/>
                </a:solidFill>
                <a:latin typeface="Calibri"/>
                <a:ea typeface="Calibri"/>
                <a:cs typeface="Calibri"/>
                <a:sym typeface="Calibri"/>
              </a:rPr>
              <a:t>BRAZEAL</a:t>
            </a:r>
            <a:r>
              <a:rPr lang="en-US" sz="1200" b="0" i="0" u="none" strike="noStrike" cap="none" dirty="0">
                <a:solidFill>
                  <a:schemeClr val="lt1"/>
                </a:solidFill>
                <a:latin typeface="Calibri"/>
                <a:ea typeface="Calibri"/>
                <a:cs typeface="Calibri"/>
                <a:sym typeface="Calibri"/>
              </a:rPr>
              <a:t>, RAVI RAINA </a:t>
            </a:r>
          </a:p>
        </p:txBody>
      </p:sp>
      <p:pic>
        <p:nvPicPr>
          <p:cNvPr id="114" name="Shape 114"/>
          <p:cNvPicPr preferRelativeResize="0"/>
          <p:nvPr/>
        </p:nvPicPr>
        <p:blipFill rotWithShape="1">
          <a:blip r:embed="rId5">
            <a:alphaModFix/>
          </a:blip>
          <a:srcRect/>
          <a:stretch/>
        </p:blipFill>
        <p:spPr>
          <a:xfrm>
            <a:off x="8382000" y="6096000"/>
            <a:ext cx="609599" cy="609599"/>
          </a:xfrm>
          <a:prstGeom prst="rect">
            <a:avLst/>
          </a:prstGeom>
          <a:noFill/>
          <a:ln>
            <a:noFill/>
          </a:ln>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p:transition xmlns:p14="http://schemas.microsoft.com/office/powerpoint/2010/main" spd="slow" advTm="20647">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0" y="801384"/>
            <a:ext cx="9143998" cy="5362347"/>
          </a:xfrm>
          <a:prstGeom prst="rect">
            <a:avLst/>
          </a:prstGeom>
          <a:noFill/>
          <a:ln>
            <a:noFill/>
          </a:ln>
        </p:spPr>
        <p:txBody>
          <a:bodyPr lIns="274300" tIns="45700" rIns="274300" bIns="45700" anchor="t" anchorCtr="0">
            <a:noAutofit/>
          </a:bodyPr>
          <a:lstStyle/>
          <a:p>
            <a:pPr marL="311150" lvl="1" indent="0" algn="ctr">
              <a:spcBef>
                <a:spcPts val="1080"/>
              </a:spcBef>
              <a:spcAft>
                <a:spcPts val="0"/>
              </a:spcAft>
              <a:buSzPct val="25000"/>
              <a:buNone/>
            </a:pPr>
            <a:r>
              <a:rPr lang="en-US" sz="1800" dirty="0" smtClean="0"/>
              <a:t>Survey</a:t>
            </a:r>
            <a:r>
              <a:rPr lang="en-US" sz="1800" dirty="0"/>
              <a:t>: </a:t>
            </a:r>
            <a:r>
              <a:rPr lang="en-US" sz="1800" dirty="0" smtClean="0"/>
              <a:t>http</a:t>
            </a:r>
            <a:r>
              <a:rPr lang="en-US" sz="1800" dirty="0"/>
              <a:t>://goo.gl/forms/LLjb84tBuA </a:t>
            </a:r>
            <a:endParaRPr lang="en-US" sz="1800" dirty="0" smtClean="0"/>
          </a:p>
          <a:p>
            <a:pPr marL="311150" lvl="1" indent="0">
              <a:spcBef>
                <a:spcPts val="1080"/>
              </a:spcBef>
              <a:spcAft>
                <a:spcPts val="0"/>
              </a:spcAft>
              <a:buSzPct val="25000"/>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45" name="Shape 145"/>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ctr"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RESEARCH – SURVEY RESULTS</a:t>
            </a:r>
            <a:endParaRPr lang="en-US" sz="2400" b="0" i="0" u="none" strike="noStrike" cap="none" dirty="0">
              <a:solidFill>
                <a:srgbClr val="EEB211"/>
              </a:solidFill>
              <a:latin typeface="Calibri"/>
              <a:ea typeface="Calibri"/>
              <a:cs typeface="Calibri"/>
              <a:sym typeface="Calibri"/>
            </a:endParaRPr>
          </a:p>
        </p:txBody>
      </p:sp>
      <p:pic>
        <p:nvPicPr>
          <p:cNvPr id="5" name="Picture 4"/>
          <p:cNvPicPr>
            <a:picLocks noChangeAspect="1"/>
          </p:cNvPicPr>
          <p:nvPr/>
        </p:nvPicPr>
        <p:blipFill>
          <a:blip r:embed="rId5"/>
          <a:stretch>
            <a:fillRect/>
          </a:stretch>
        </p:blipFill>
        <p:spPr>
          <a:xfrm>
            <a:off x="1307909" y="1195912"/>
            <a:ext cx="6471443" cy="5113447"/>
          </a:xfrm>
          <a:prstGeom prst="rect">
            <a:avLst/>
          </a:prstGeom>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4016748279"/>
      </p:ext>
    </p:extLst>
  </p:cSld>
  <p:clrMapOvr>
    <a:masterClrMapping/>
  </p:clrMapOvr>
  <p:transition xmlns:p14="http://schemas.microsoft.com/office/powerpoint/2010/main" spd="slow" advTm="17647">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311150" lvl="1" indent="0">
              <a:spcBef>
                <a:spcPts val="1080"/>
              </a:spcBef>
              <a:spcAft>
                <a:spcPts val="0"/>
              </a:spcAft>
              <a:buSzPct val="25000"/>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45" name="Shape 145"/>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ctr"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RESEARCH – SURVEY RESULTS</a:t>
            </a:r>
            <a:endParaRPr lang="en-US" sz="2400" b="0" i="0" u="none" strike="noStrike" cap="none" dirty="0">
              <a:solidFill>
                <a:srgbClr val="EEB211"/>
              </a:solidFill>
              <a:latin typeface="Calibri"/>
              <a:ea typeface="Calibri"/>
              <a:cs typeface="Calibri"/>
              <a:sym typeface="Calibri"/>
            </a:endParaRPr>
          </a:p>
        </p:txBody>
      </p:sp>
      <p:pic>
        <p:nvPicPr>
          <p:cNvPr id="2" name="Picture 1"/>
          <p:cNvPicPr>
            <a:picLocks noChangeAspect="1"/>
          </p:cNvPicPr>
          <p:nvPr/>
        </p:nvPicPr>
        <p:blipFill>
          <a:blip r:embed="rId5"/>
          <a:stretch>
            <a:fillRect/>
          </a:stretch>
        </p:blipFill>
        <p:spPr>
          <a:xfrm>
            <a:off x="1269999" y="999067"/>
            <a:ext cx="6640371" cy="2570536"/>
          </a:xfrm>
          <a:prstGeom prst="rect">
            <a:avLst/>
          </a:prstGeom>
        </p:spPr>
      </p:pic>
      <p:pic>
        <p:nvPicPr>
          <p:cNvPr id="4" name="Picture 3"/>
          <p:cNvPicPr>
            <a:picLocks noChangeAspect="1"/>
          </p:cNvPicPr>
          <p:nvPr/>
        </p:nvPicPr>
        <p:blipFill>
          <a:blip r:embed="rId6"/>
          <a:stretch>
            <a:fillRect/>
          </a:stretch>
        </p:blipFill>
        <p:spPr>
          <a:xfrm>
            <a:off x="1269999" y="3560259"/>
            <a:ext cx="6640371" cy="2733762"/>
          </a:xfrm>
          <a:prstGeom prst="rect">
            <a:avLst/>
          </a:prstGeom>
        </p:spPr>
      </p:pic>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238840957"/>
      </p:ext>
    </p:extLst>
  </p:cSld>
  <p:clrMapOvr>
    <a:masterClrMapping/>
  </p:clrMapOvr>
  <p:transition xmlns:p14="http://schemas.microsoft.com/office/powerpoint/2010/main" spd="slow" advTm="22782">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0" marR="0" lvl="0" indent="0" algn="l" rtl="0">
              <a:spcBef>
                <a:spcPts val="108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Research Databases</a:t>
            </a:r>
          </a:p>
          <a:p>
            <a:pPr lvl="1">
              <a:spcBef>
                <a:spcPts val="1080"/>
              </a:spcBef>
              <a:spcAft>
                <a:spcPts val="0"/>
              </a:spcAft>
              <a:buSzPct val="25000"/>
            </a:pPr>
            <a:r>
              <a:rPr lang="en-US" dirty="0"/>
              <a:t>CDC's Traveler Health database </a:t>
            </a:r>
            <a:r>
              <a:rPr lang="en-US" dirty="0" smtClean="0"/>
              <a:t> - Primary </a:t>
            </a:r>
            <a:r>
              <a:rPr lang="en-US" dirty="0"/>
              <a:t>source for our vaccination </a:t>
            </a:r>
            <a:r>
              <a:rPr lang="en-US" dirty="0" smtClean="0"/>
              <a:t>list</a:t>
            </a:r>
          </a:p>
          <a:p>
            <a:pPr lvl="1">
              <a:spcBef>
                <a:spcPts val="1080"/>
              </a:spcBef>
              <a:spcAft>
                <a:spcPts val="0"/>
              </a:spcAft>
              <a:buSzPct val="25000"/>
            </a:pPr>
            <a:r>
              <a:rPr lang="en-US" dirty="0"/>
              <a:t>Data.gov </a:t>
            </a:r>
            <a:r>
              <a:rPr lang="en-US" dirty="0" smtClean="0"/>
              <a:t>- Provides </a:t>
            </a:r>
            <a:r>
              <a:rPr lang="en-US" dirty="0"/>
              <a:t>a wide variety of datasets of open government </a:t>
            </a:r>
            <a:r>
              <a:rPr lang="en-US" dirty="0" smtClean="0"/>
              <a:t>data</a:t>
            </a:r>
          </a:p>
          <a:p>
            <a:pPr lvl="1">
              <a:spcBef>
                <a:spcPts val="1080"/>
              </a:spcBef>
              <a:spcAft>
                <a:spcPts val="0"/>
              </a:spcAft>
              <a:buSzPct val="25000"/>
            </a:pPr>
            <a:r>
              <a:rPr lang="en-US" dirty="0"/>
              <a:t>FHIR </a:t>
            </a:r>
            <a:r>
              <a:rPr lang="en-US" dirty="0" smtClean="0"/>
              <a:t>– Will </a:t>
            </a:r>
            <a:r>
              <a:rPr lang="en-US" dirty="0"/>
              <a:t>be used to pull the current vaccinations for a </a:t>
            </a:r>
            <a:r>
              <a:rPr lang="en-US" dirty="0" smtClean="0"/>
              <a:t>patient</a:t>
            </a:r>
          </a:p>
          <a:p>
            <a:pPr lvl="1">
              <a:spcBef>
                <a:spcPts val="1080"/>
              </a:spcBef>
              <a:spcAft>
                <a:spcPts val="0"/>
              </a:spcAft>
              <a:buSzPct val="25000"/>
            </a:pPr>
            <a:r>
              <a:rPr lang="en-US" dirty="0"/>
              <a:t>WHO </a:t>
            </a:r>
            <a:r>
              <a:rPr lang="en-US" dirty="0" smtClean="0"/>
              <a:t>–  Provides </a:t>
            </a:r>
            <a:r>
              <a:rPr lang="en-US" dirty="0"/>
              <a:t>country health profiles </a:t>
            </a:r>
            <a:r>
              <a:rPr lang="en-US" dirty="0" smtClean="0"/>
              <a:t>including </a:t>
            </a:r>
            <a:r>
              <a:rPr lang="en-US" dirty="0"/>
              <a:t>statistics of key </a:t>
            </a:r>
            <a:r>
              <a:rPr lang="en-US" dirty="0" smtClean="0"/>
              <a:t>      infectious diseases</a:t>
            </a:r>
          </a:p>
          <a:p>
            <a:pPr lvl="1">
              <a:spcBef>
                <a:spcPts val="1080"/>
              </a:spcBef>
              <a:spcAft>
                <a:spcPts val="0"/>
              </a:spcAft>
              <a:buSzPct val="25000"/>
            </a:pPr>
            <a:r>
              <a:rPr lang="en-US" b="0" i="0" u="none" strike="noStrike" cap="none" dirty="0" smtClean="0">
                <a:solidFill>
                  <a:schemeClr val="lt1"/>
                </a:solidFill>
                <a:latin typeface="Calibri"/>
                <a:ea typeface="Calibri"/>
                <a:cs typeface="Calibri"/>
                <a:sym typeface="Calibri"/>
              </a:rPr>
              <a:t>CIA Factbook - P</a:t>
            </a:r>
            <a:r>
              <a:rPr lang="en-US" dirty="0" smtClean="0"/>
              <a:t>rovides </a:t>
            </a:r>
            <a:r>
              <a:rPr lang="en-US" dirty="0"/>
              <a:t>a breakdown of the currently active </a:t>
            </a:r>
            <a:r>
              <a:rPr lang="en-US" dirty="0" smtClean="0"/>
              <a:t>infectious </a:t>
            </a:r>
            <a:r>
              <a:rPr lang="en-US" dirty="0"/>
              <a:t>diseases </a:t>
            </a:r>
            <a:endParaRPr lang="en-US" dirty="0" smtClean="0"/>
          </a:p>
          <a:p>
            <a:pPr lvl="1">
              <a:spcBef>
                <a:spcPts val="1080"/>
              </a:spcBef>
              <a:spcAft>
                <a:spcPts val="0"/>
              </a:spcAft>
              <a:buSzPct val="25000"/>
            </a:pPr>
            <a:r>
              <a:rPr lang="en-US" dirty="0" smtClean="0"/>
              <a:t>NORS - Considering </a:t>
            </a:r>
            <a:r>
              <a:rPr lang="en-US" dirty="0"/>
              <a:t>the use of NORS to provide information on active outbreaks in the </a:t>
            </a:r>
            <a:r>
              <a:rPr lang="en-US" dirty="0" smtClean="0"/>
              <a:t>USA </a:t>
            </a:r>
            <a:r>
              <a:rPr lang="en-US" dirty="0"/>
              <a:t>particularly food and water born diseases</a:t>
            </a:r>
            <a:endParaRPr lang="en-US"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45" name="Shape 145"/>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ctr"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RESEARCH</a:t>
            </a:r>
            <a:endParaRPr lang="en-US" sz="2400" b="0" i="0" u="none" strike="noStrike" cap="none" dirty="0">
              <a:solidFill>
                <a:srgbClr val="EEB211"/>
              </a:solidFill>
              <a:latin typeface="Calibri"/>
              <a:ea typeface="Calibri"/>
              <a:cs typeface="Calibri"/>
              <a:sym typeface="Calibri"/>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36176331"/>
      </p:ext>
    </p:extLst>
  </p:cSld>
  <p:clrMapOvr>
    <a:masterClrMapping/>
  </p:clrMapOvr>
  <p:transition xmlns:p14="http://schemas.microsoft.com/office/powerpoint/2010/main" spd="slow" advTm="12175">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body" idx="1"/>
          </p:nvPr>
        </p:nvSpPr>
        <p:spPr>
          <a:xfrm>
            <a:off x="0" y="818866"/>
            <a:ext cx="9143998" cy="5344865"/>
          </a:xfrm>
          <a:prstGeom prst="rect">
            <a:avLst/>
          </a:prstGeom>
          <a:noFill/>
          <a:ln>
            <a:noFill/>
          </a:ln>
        </p:spPr>
        <p:txBody>
          <a:bodyPr lIns="274300" tIns="45700" rIns="274300" bIns="45700" anchor="t" anchorCtr="0">
            <a:noAutofit/>
          </a:bodyPr>
          <a:lstStyle/>
          <a:p>
            <a:pPr marL="0" marR="0" lvl="0" indent="0" algn="l" rtl="0">
              <a:spcBef>
                <a:spcPts val="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Problem Description</a:t>
            </a:r>
          </a:p>
          <a:p>
            <a:pPr marL="0" marR="0" lvl="0" indent="0" algn="l" rtl="0">
              <a:spcBef>
                <a:spcPts val="1080"/>
              </a:spcBef>
              <a:spcAft>
                <a:spcPts val="0"/>
              </a:spcAft>
              <a:buClr>
                <a:schemeClr val="lt1"/>
              </a:buClr>
              <a:buSzPct val="100000"/>
              <a:buFont typeface="Arial"/>
              <a:buChar char="•"/>
            </a:pPr>
            <a:r>
              <a:rPr lang="en-US" sz="2400" b="0" i="0" u="none" strike="noStrike" cap="none" dirty="0">
                <a:solidFill>
                  <a:schemeClr val="lt1"/>
                </a:solidFill>
                <a:latin typeface="Calibri"/>
                <a:ea typeface="Calibri"/>
                <a:cs typeface="Calibri"/>
                <a:sym typeface="Calibri"/>
              </a:rPr>
              <a:t> </a:t>
            </a:r>
            <a:r>
              <a:rPr lang="en-US" sz="2100" b="0" i="0" u="none" strike="noStrike" cap="none" dirty="0" smtClean="0">
                <a:solidFill>
                  <a:schemeClr val="lt1"/>
                </a:solidFill>
                <a:latin typeface="Calibri"/>
                <a:ea typeface="Calibri"/>
                <a:cs typeface="Calibri"/>
                <a:sym typeface="Calibri"/>
              </a:rPr>
              <a:t>Travelers that look for health information about their destination have to reach out to different sources and spend a lot of time researching</a:t>
            </a:r>
          </a:p>
          <a:p>
            <a:pPr marL="0" marR="0" lvl="0" indent="0" algn="l" rtl="0">
              <a:spcBef>
                <a:spcPts val="1080"/>
              </a:spcBef>
              <a:spcAft>
                <a:spcPts val="0"/>
              </a:spcAft>
              <a:buClr>
                <a:schemeClr val="lt1"/>
              </a:buClr>
              <a:buSzPct val="100000"/>
              <a:buFont typeface="Arial"/>
              <a:buChar char="•"/>
            </a:pPr>
            <a:r>
              <a:rPr lang="en-US" sz="2100" b="0" i="0" u="none" strike="noStrike" cap="none" dirty="0" smtClean="0">
                <a:solidFill>
                  <a:schemeClr val="lt1"/>
                </a:solidFill>
                <a:latin typeface="Calibri"/>
                <a:ea typeface="Calibri"/>
                <a:cs typeface="Calibri"/>
                <a:sym typeface="Calibri"/>
              </a:rPr>
              <a:t> Travelers often have cultural and/or language barriers and therefore are not aware of health hazards around them</a:t>
            </a:r>
          </a:p>
          <a:p>
            <a:pPr marL="0" marR="0" lvl="0" indent="0" algn="l" rtl="0">
              <a:spcBef>
                <a:spcPts val="1080"/>
              </a:spcBef>
              <a:spcAft>
                <a:spcPts val="0"/>
              </a:spcAft>
              <a:buClr>
                <a:schemeClr val="lt1"/>
              </a:buClr>
              <a:buSzPct val="25000"/>
              <a:buFont typeface="Arial"/>
              <a:buNone/>
            </a:pPr>
            <a:endParaRPr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Intended </a:t>
            </a:r>
            <a:r>
              <a:rPr lang="en-US" sz="2400" b="0" i="0" u="none" strike="noStrike" cap="none" dirty="0">
                <a:solidFill>
                  <a:schemeClr val="lt1"/>
                </a:solidFill>
                <a:latin typeface="Calibri"/>
                <a:ea typeface="Calibri"/>
                <a:cs typeface="Calibri"/>
                <a:sym typeface="Calibri"/>
              </a:rPr>
              <a:t>Users </a:t>
            </a:r>
          </a:p>
          <a:p>
            <a:pPr marL="0" marR="0" lvl="0" indent="0" algn="l" rtl="0">
              <a:spcBef>
                <a:spcPts val="1080"/>
              </a:spcBef>
              <a:spcAft>
                <a:spcPts val="0"/>
              </a:spcAft>
              <a:buClr>
                <a:schemeClr val="lt1"/>
              </a:buClr>
              <a:buSzPct val="100000"/>
              <a:buFont typeface="Arial"/>
              <a:buChar char="•"/>
            </a:pPr>
            <a:r>
              <a:rPr lang="en-US" sz="2400" b="0" i="0" u="none" strike="noStrike" cap="none" dirty="0">
                <a:solidFill>
                  <a:schemeClr val="lt1"/>
                </a:solidFill>
                <a:latin typeface="Calibri"/>
                <a:ea typeface="Calibri"/>
                <a:cs typeface="Calibri"/>
                <a:sym typeface="Calibri"/>
              </a:rPr>
              <a:t> </a:t>
            </a:r>
            <a:r>
              <a:rPr lang="en-US" sz="2100" b="0" i="0" u="none" strike="noStrike" cap="none" dirty="0">
                <a:solidFill>
                  <a:schemeClr val="lt1"/>
                </a:solidFill>
                <a:sym typeface="Calibri"/>
              </a:rPr>
              <a:t>Travelers, either for business or leisure</a:t>
            </a:r>
          </a:p>
          <a:p>
            <a:pPr marL="0" marR="0" lvl="0" indent="0" algn="l" rtl="0">
              <a:spcBef>
                <a:spcPts val="1080"/>
              </a:spcBef>
              <a:spcAft>
                <a:spcPts val="0"/>
              </a:spcAft>
              <a:buClr>
                <a:schemeClr val="lt1"/>
              </a:buClr>
              <a:buSzPct val="100000"/>
              <a:buFont typeface="Arial"/>
              <a:buChar char="•"/>
            </a:pPr>
            <a:r>
              <a:rPr lang="en-US" sz="2100" b="0" i="0" u="none" strike="noStrike" cap="none" dirty="0">
                <a:solidFill>
                  <a:schemeClr val="lt1"/>
                </a:solidFill>
                <a:sym typeface="Calibri"/>
              </a:rPr>
              <a:t> Travel/Tourist Agencies</a:t>
            </a:r>
          </a:p>
          <a:p>
            <a:pPr marL="0" marR="0" lvl="0" indent="0" algn="l" rtl="0">
              <a:spcBef>
                <a:spcPts val="1080"/>
              </a:spcBef>
              <a:spcAft>
                <a:spcPts val="0"/>
              </a:spcAft>
              <a:buClr>
                <a:schemeClr val="lt1"/>
              </a:buClr>
              <a:buSzPct val="100000"/>
              <a:buFont typeface="Arial"/>
              <a:buChar char="•"/>
            </a:pPr>
            <a:r>
              <a:rPr lang="en-US" sz="2100" b="0" i="0" u="none" strike="noStrike" cap="none" dirty="0">
                <a:solidFill>
                  <a:schemeClr val="lt1"/>
                </a:solidFill>
                <a:sym typeface="Calibri"/>
              </a:rPr>
              <a:t> Government </a:t>
            </a:r>
            <a:r>
              <a:rPr lang="en-US" sz="2100" b="0" i="0" u="none" strike="noStrike" cap="none" dirty="0" smtClean="0">
                <a:solidFill>
                  <a:schemeClr val="lt1"/>
                </a:solidFill>
                <a:sym typeface="Calibri"/>
              </a:rPr>
              <a:t>Bodies ( e.g. </a:t>
            </a:r>
            <a:r>
              <a:rPr lang="en-US" sz="2100" dirty="0" smtClean="0"/>
              <a:t>Dept.</a:t>
            </a:r>
            <a:r>
              <a:rPr lang="en-US" sz="2100" b="0" i="0" u="none" strike="noStrike" cap="none" dirty="0" smtClean="0">
                <a:solidFill>
                  <a:schemeClr val="lt1"/>
                </a:solidFill>
                <a:sym typeface="Calibri"/>
              </a:rPr>
              <a:t> of Tourism/Travel)</a:t>
            </a:r>
            <a:endParaRPr lang="en-US" sz="2100" b="0" i="0" u="none" strike="noStrike" cap="none" dirty="0">
              <a:solidFill>
                <a:schemeClr val="lt1"/>
              </a:solidFill>
              <a:sym typeface="Calibri"/>
            </a:endParaRPr>
          </a:p>
          <a:p>
            <a:pPr marL="0" marR="0" lvl="0" indent="0" algn="l" rtl="0">
              <a:spcBef>
                <a:spcPts val="1080"/>
              </a:spcBef>
              <a:spcAft>
                <a:spcPts val="0"/>
              </a:spcAft>
              <a:buClr>
                <a:schemeClr val="lt1"/>
              </a:buClr>
              <a:buSzPct val="100000"/>
              <a:buFont typeface="Arial"/>
              <a:buChar char="•"/>
            </a:pPr>
            <a:r>
              <a:rPr lang="en-US" sz="2100" b="0" i="0" u="none" strike="noStrike" cap="none" dirty="0">
                <a:solidFill>
                  <a:schemeClr val="lt1"/>
                </a:solidFill>
                <a:sym typeface="Calibri"/>
              </a:rPr>
              <a:t> Civic Institutions </a:t>
            </a:r>
            <a:r>
              <a:rPr lang="en-US" sz="2100" b="0" i="0" u="none" strike="noStrike" cap="none" dirty="0" smtClean="0">
                <a:solidFill>
                  <a:schemeClr val="lt1"/>
                </a:solidFill>
                <a:sym typeface="Calibri"/>
              </a:rPr>
              <a:t>( e.g. Town municipal corporations)</a:t>
            </a: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51" name="Shape 151"/>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ctr"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BUSINESS </a:t>
            </a:r>
            <a:r>
              <a:rPr lang="en-US" sz="2400" b="0" i="0" u="none" strike="noStrike" cap="none" dirty="0">
                <a:solidFill>
                  <a:srgbClr val="EEB211"/>
                </a:solidFill>
                <a:latin typeface="Calibri"/>
                <a:ea typeface="Calibri"/>
                <a:cs typeface="Calibri"/>
                <a:sym typeface="Calibri"/>
              </a:rPr>
              <a:t>CASE</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p:transition xmlns:p14="http://schemas.microsoft.com/office/powerpoint/2010/main" spd="slow" advTm="10591">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0" marR="0" lvl="0" indent="0" algn="l" rtl="0">
              <a:spcBef>
                <a:spcPts val="0"/>
              </a:spcBef>
              <a:spcAft>
                <a:spcPts val="0"/>
              </a:spcAft>
              <a:buClr>
                <a:schemeClr val="lt1"/>
              </a:buClr>
              <a:buSzPct val="25000"/>
              <a:buFont typeface="Arial"/>
              <a:buNone/>
            </a:pPr>
            <a:r>
              <a:rPr lang="en-US" b="0" i="0" u="none" strike="noStrike" cap="none" dirty="0">
                <a:solidFill>
                  <a:schemeClr val="lt1"/>
                </a:solidFill>
                <a:latin typeface="Calibri"/>
                <a:ea typeface="Calibri"/>
                <a:cs typeface="Calibri"/>
                <a:sym typeface="Calibri"/>
              </a:rPr>
              <a:t>Benefits to Users</a:t>
            </a:r>
          </a:p>
          <a:p>
            <a:pPr lvl="1">
              <a:spcBef>
                <a:spcPts val="960"/>
              </a:spcBef>
              <a:spcAft>
                <a:spcPts val="0"/>
              </a:spcAft>
              <a:buFont typeface="Arial"/>
              <a:buChar char="•"/>
            </a:pPr>
            <a:r>
              <a:rPr lang="en-US" sz="2000" dirty="0" smtClean="0"/>
              <a:t>Concise </a:t>
            </a:r>
            <a:r>
              <a:rPr lang="en-US" sz="2000" dirty="0"/>
              <a:t>vaccination information makes sure the users are getting just what they need</a:t>
            </a:r>
            <a:endParaRPr lang="en-US" sz="2000" b="0" i="0" u="none" strike="noStrike" cap="none" dirty="0" smtClean="0">
              <a:solidFill>
                <a:schemeClr val="lt1"/>
              </a:solidFill>
              <a:sym typeface="Calibri"/>
            </a:endParaRPr>
          </a:p>
          <a:p>
            <a:pPr lvl="1">
              <a:spcBef>
                <a:spcPts val="960"/>
              </a:spcBef>
              <a:spcAft>
                <a:spcPts val="0"/>
              </a:spcAft>
              <a:buFont typeface="Arial"/>
              <a:buChar char="•"/>
            </a:pPr>
            <a:r>
              <a:rPr lang="en-US" sz="2000" dirty="0"/>
              <a:t>One-stop shop for all of the user's </a:t>
            </a:r>
            <a:r>
              <a:rPr lang="en-US" sz="2000" dirty="0" smtClean="0"/>
              <a:t>location-specific </a:t>
            </a:r>
            <a:r>
              <a:rPr lang="en-US" sz="2000" dirty="0"/>
              <a:t>health needs. No "homework" </a:t>
            </a:r>
            <a:r>
              <a:rPr lang="en-US" sz="2000" dirty="0" smtClean="0"/>
              <a:t>needed</a:t>
            </a:r>
          </a:p>
          <a:p>
            <a:pPr lvl="1">
              <a:spcBef>
                <a:spcPts val="960"/>
              </a:spcBef>
              <a:spcAft>
                <a:spcPts val="0"/>
              </a:spcAft>
              <a:buFont typeface="Arial"/>
              <a:buChar char="•"/>
            </a:pPr>
            <a:r>
              <a:rPr lang="en-US" sz="2000" b="0" i="0" u="none" strike="noStrike" cap="none" dirty="0" smtClean="0">
                <a:solidFill>
                  <a:schemeClr val="lt1"/>
                </a:solidFill>
                <a:sym typeface="Calibri"/>
              </a:rPr>
              <a:t> </a:t>
            </a:r>
            <a:r>
              <a:rPr lang="en-US" sz="2000" dirty="0"/>
              <a:t>Online check list helps the user organize his\her health-related preparation before the </a:t>
            </a:r>
            <a:r>
              <a:rPr lang="en-US" sz="2000" dirty="0" smtClean="0"/>
              <a:t>trip</a:t>
            </a:r>
          </a:p>
          <a:p>
            <a:pPr lvl="1">
              <a:spcBef>
                <a:spcPts val="960"/>
              </a:spcBef>
              <a:spcAft>
                <a:spcPts val="0"/>
              </a:spcAft>
              <a:buFont typeface="Arial"/>
              <a:buChar char="•"/>
            </a:pPr>
            <a:r>
              <a:rPr lang="en-US" sz="2000" dirty="0"/>
              <a:t>Simple and clear guidelines help the user protect his\her health while on the trip</a:t>
            </a:r>
            <a:endParaRPr lang="en-US" sz="2000" b="0" i="0" u="none" strike="noStrike" cap="none" dirty="0">
              <a:solidFill>
                <a:schemeClr val="lt1"/>
              </a:solidFill>
              <a:sym typeface="Calibri"/>
            </a:endParaRPr>
          </a:p>
          <a:p>
            <a:pPr lvl="1">
              <a:spcBef>
                <a:spcPts val="960"/>
              </a:spcBef>
              <a:spcAft>
                <a:spcPts val="0"/>
              </a:spcAft>
              <a:buFont typeface="Arial"/>
              <a:buChar char="•"/>
            </a:pPr>
            <a:r>
              <a:rPr lang="en-US" sz="2000" b="0" i="0" u="none" strike="noStrike" cap="none" dirty="0">
                <a:solidFill>
                  <a:schemeClr val="lt1"/>
                </a:solidFill>
                <a:sym typeface="Calibri"/>
              </a:rPr>
              <a:t> Users get real time warnings about health hazards around them</a:t>
            </a:r>
          </a:p>
          <a:p>
            <a:pPr lvl="1" indent="0">
              <a:spcBef>
                <a:spcPts val="960"/>
              </a:spcBef>
              <a:spcAft>
                <a:spcPts val="0"/>
              </a:spcAft>
              <a:buSzPct val="25000"/>
              <a:buFont typeface="Arial"/>
              <a:buNone/>
            </a:pPr>
            <a:endParaRPr sz="2000" b="0" i="0" u="none" strike="noStrike" cap="none" dirty="0">
              <a:solidFill>
                <a:schemeClr val="lt1"/>
              </a:solidFill>
              <a:sym typeface="Calibri"/>
            </a:endParaRPr>
          </a:p>
        </p:txBody>
      </p:sp>
      <p:sp>
        <p:nvSpPr>
          <p:cNvPr id="157" name="Shape 157"/>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ctr" rtl="0">
              <a:spcBef>
                <a:spcPts val="0"/>
              </a:spcBef>
              <a:buClr>
                <a:srgbClr val="EEB211"/>
              </a:buClr>
              <a:buSzPct val="25000"/>
              <a:buFont typeface="Calibri"/>
              <a:buNone/>
            </a:pPr>
            <a:r>
              <a:rPr lang="en-US" sz="2400" b="0" i="0" u="none" strike="noStrike" cap="none" dirty="0" smtClean="0">
                <a:solidFill>
                  <a:srgbClr val="EEB211"/>
                </a:solidFill>
                <a:latin typeface="Calibri"/>
                <a:ea typeface="Calibri"/>
                <a:cs typeface="Calibri"/>
                <a:sym typeface="Calibri"/>
              </a:rPr>
              <a:t>BUSINESS </a:t>
            </a:r>
            <a:r>
              <a:rPr lang="en-US" sz="2400" b="0" i="0" u="none" strike="noStrike" cap="none" dirty="0">
                <a:solidFill>
                  <a:srgbClr val="EEB211"/>
                </a:solidFill>
                <a:latin typeface="Calibri"/>
                <a:ea typeface="Calibri"/>
                <a:cs typeface="Calibri"/>
                <a:sym typeface="Calibri"/>
              </a:rPr>
              <a:t>CASE</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p:transition xmlns:p14="http://schemas.microsoft.com/office/powerpoint/2010/main" spd="slow" advTm="12748">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0" marR="0" lvl="0" indent="0" algn="l" rtl="0">
              <a:spcBef>
                <a:spcPts val="960"/>
              </a:spcBef>
              <a:spcAft>
                <a:spcPts val="0"/>
              </a:spcAft>
              <a:buClr>
                <a:schemeClr val="lt1"/>
              </a:buClr>
              <a:buSzPct val="25000"/>
              <a:buFont typeface="Arial"/>
              <a:buNone/>
            </a:pPr>
            <a:r>
              <a:rPr lang="en-US" b="0" i="0" u="none" strike="noStrike" cap="none" dirty="0" smtClean="0">
                <a:solidFill>
                  <a:schemeClr val="lt1"/>
                </a:solidFill>
                <a:latin typeface="Calibri"/>
                <a:ea typeface="Calibri"/>
                <a:cs typeface="Calibri"/>
                <a:sym typeface="Calibri"/>
              </a:rPr>
              <a:t>Benefits </a:t>
            </a:r>
            <a:r>
              <a:rPr lang="en-US" b="0" i="0" u="none" strike="noStrike" cap="none" dirty="0">
                <a:solidFill>
                  <a:schemeClr val="lt1"/>
                </a:solidFill>
                <a:latin typeface="Calibri"/>
                <a:ea typeface="Calibri"/>
                <a:cs typeface="Calibri"/>
                <a:sym typeface="Calibri"/>
              </a:rPr>
              <a:t>to Non Users</a:t>
            </a:r>
          </a:p>
          <a:p>
            <a:pPr lvl="1">
              <a:spcBef>
                <a:spcPts val="960"/>
              </a:spcBef>
              <a:spcAft>
                <a:spcPts val="0"/>
              </a:spcAft>
              <a:buFont typeface="Arial"/>
              <a:buChar char="•"/>
            </a:pPr>
            <a:r>
              <a:rPr lang="en-US" sz="1700" dirty="0"/>
              <a:t> </a:t>
            </a:r>
            <a:r>
              <a:rPr lang="en-US" sz="2000" dirty="0"/>
              <a:t>Travelers that are informed of an outbreak in a certain area and avoid visiting this area help in not spreading the disease in their future destinations</a:t>
            </a:r>
            <a:r>
              <a:rPr lang="en-US" sz="2000" dirty="0" smtClean="0"/>
              <a:t>.</a:t>
            </a:r>
          </a:p>
          <a:p>
            <a:pPr lvl="1">
              <a:spcBef>
                <a:spcPts val="960"/>
              </a:spcBef>
              <a:spcAft>
                <a:spcPts val="0"/>
              </a:spcAft>
              <a:buFont typeface="Arial"/>
              <a:buChar char="•"/>
            </a:pPr>
            <a:endParaRPr lang="en-US" sz="2000" dirty="0"/>
          </a:p>
          <a:p>
            <a:pPr lvl="1">
              <a:spcBef>
                <a:spcPts val="960"/>
              </a:spcBef>
              <a:spcAft>
                <a:spcPts val="0"/>
              </a:spcAft>
              <a:buFont typeface="Arial"/>
              <a:buChar char="•"/>
            </a:pPr>
            <a:r>
              <a:rPr lang="en-US" sz="2000" dirty="0" smtClean="0"/>
              <a:t>Mitigating </a:t>
            </a:r>
            <a:r>
              <a:rPr lang="en-US" sz="2000" dirty="0"/>
              <a:t>chances of infection in travelers also means mitigating these chances for the people who come in contact with these tourists, especially after they return home. </a:t>
            </a:r>
            <a:endParaRPr lang="en-US" sz="2000" dirty="0" smtClean="0"/>
          </a:p>
          <a:p>
            <a:pPr lvl="1">
              <a:spcBef>
                <a:spcPts val="960"/>
              </a:spcBef>
              <a:spcAft>
                <a:spcPts val="0"/>
              </a:spcAft>
              <a:buFont typeface="Arial"/>
              <a:buChar char="•"/>
            </a:pPr>
            <a:endParaRPr lang="en-US" sz="2000" dirty="0" smtClean="0"/>
          </a:p>
          <a:p>
            <a:pPr lvl="1">
              <a:spcBef>
                <a:spcPts val="960"/>
              </a:spcBef>
              <a:spcAft>
                <a:spcPts val="0"/>
              </a:spcAft>
              <a:buFont typeface="Arial"/>
              <a:buChar char="•"/>
            </a:pPr>
            <a:r>
              <a:rPr lang="en-US" sz="2000" dirty="0" smtClean="0"/>
              <a:t>Healthier </a:t>
            </a:r>
            <a:r>
              <a:rPr lang="en-US" sz="2000" dirty="0"/>
              <a:t>returning travelers save treatment time and money </a:t>
            </a:r>
            <a:r>
              <a:rPr lang="en-US" sz="2000" dirty="0" smtClean="0"/>
              <a:t>to health </a:t>
            </a:r>
            <a:r>
              <a:rPr lang="en-US" sz="2000" dirty="0"/>
              <a:t>organizations.</a:t>
            </a:r>
            <a:endParaRPr lang="en-US" sz="2000" b="0" i="0" u="none" strike="noStrike" cap="none" dirty="0">
              <a:solidFill>
                <a:schemeClr val="lt1"/>
              </a:solidFill>
              <a:sym typeface="Calibri"/>
            </a:endParaRPr>
          </a:p>
        </p:txBody>
      </p:sp>
      <p:sp>
        <p:nvSpPr>
          <p:cNvPr id="157" name="Shape 157"/>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ctr" rtl="0">
              <a:spcBef>
                <a:spcPts val="0"/>
              </a:spcBef>
              <a:buClr>
                <a:srgbClr val="EEB211"/>
              </a:buClr>
              <a:buSzPct val="25000"/>
              <a:buFont typeface="Calibri"/>
              <a:buNone/>
            </a:pPr>
            <a:r>
              <a:rPr lang="en-US" sz="2400" b="0" i="0" u="none" strike="noStrike" cap="none" dirty="0" smtClean="0">
                <a:solidFill>
                  <a:srgbClr val="EEB211"/>
                </a:solidFill>
                <a:latin typeface="Calibri"/>
                <a:ea typeface="Calibri"/>
                <a:cs typeface="Calibri"/>
                <a:sym typeface="Calibri"/>
              </a:rPr>
              <a:t>BUSINESS </a:t>
            </a:r>
            <a:r>
              <a:rPr lang="en-US" sz="2400" b="0" i="0" u="none" strike="noStrike" cap="none" dirty="0">
                <a:solidFill>
                  <a:srgbClr val="EEB211"/>
                </a:solidFill>
                <a:latin typeface="Calibri"/>
                <a:ea typeface="Calibri"/>
                <a:cs typeface="Calibri"/>
                <a:sym typeface="Calibri"/>
              </a:rPr>
              <a:t>CASE</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4043325861"/>
      </p:ext>
    </p:extLst>
  </p:cSld>
  <p:clrMapOvr>
    <a:masterClrMapping/>
  </p:clrMapOvr>
  <p:transition xmlns:p14="http://schemas.microsoft.com/office/powerpoint/2010/main" spd="slow" advTm="6689">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0" marR="0" lvl="0" indent="0" algn="l" rtl="0">
              <a:spcBef>
                <a:spcPts val="0"/>
              </a:spcBef>
              <a:spcAft>
                <a:spcPts val="0"/>
              </a:spcAft>
              <a:buClr>
                <a:schemeClr val="lt1"/>
              </a:buClr>
              <a:buSzPct val="25000"/>
              <a:buFont typeface="Arial"/>
              <a:buNone/>
            </a:pPr>
            <a:r>
              <a:rPr lang="en-US" sz="2400" b="0" i="0" u="none" strike="noStrike" cap="none" dirty="0">
                <a:solidFill>
                  <a:schemeClr val="lt1"/>
                </a:solidFill>
                <a:latin typeface="Calibri"/>
                <a:ea typeface="Calibri"/>
                <a:cs typeface="Calibri"/>
                <a:sym typeface="Calibri"/>
              </a:rPr>
              <a:t>Team members key responsibilities</a:t>
            </a: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100000"/>
              <a:buFont typeface="Arial"/>
              <a:buChar char="•"/>
            </a:pPr>
            <a:r>
              <a:rPr lang="en-US" sz="2400" b="0" i="0" u="none" strike="noStrike" cap="none" dirty="0">
                <a:solidFill>
                  <a:schemeClr val="lt1"/>
                </a:solidFill>
                <a:latin typeface="Calibri"/>
                <a:ea typeface="Calibri"/>
                <a:cs typeface="Calibri"/>
                <a:sym typeface="Calibri"/>
              </a:rPr>
              <a:t> Project Manager - Eddie Flaisler</a:t>
            </a:r>
          </a:p>
          <a:p>
            <a:pPr marL="0" marR="0" lvl="0" indent="0" algn="l" rtl="0">
              <a:spcBef>
                <a:spcPts val="1080"/>
              </a:spcBef>
              <a:spcAft>
                <a:spcPts val="0"/>
              </a:spcAft>
              <a:buClr>
                <a:schemeClr val="lt1"/>
              </a:buClr>
              <a:buSzPct val="100000"/>
              <a:buFont typeface="Arial"/>
              <a:buChar char="•"/>
            </a:pPr>
            <a:r>
              <a:rPr lang="en-US" sz="2400" b="0" i="0" u="none" strike="noStrike" cap="none" dirty="0">
                <a:solidFill>
                  <a:schemeClr val="lt1"/>
                </a:solidFill>
                <a:latin typeface="Calibri"/>
                <a:ea typeface="Calibri"/>
                <a:cs typeface="Calibri"/>
                <a:sym typeface="Calibri"/>
              </a:rPr>
              <a:t> Development Lead </a:t>
            </a:r>
            <a:r>
              <a:rPr lang="en-US" sz="2400" b="0" i="0" u="none" strike="noStrike" cap="none" dirty="0" smtClean="0">
                <a:solidFill>
                  <a:schemeClr val="lt1"/>
                </a:solidFill>
                <a:latin typeface="Calibri"/>
                <a:ea typeface="Calibri"/>
                <a:cs typeface="Calibri"/>
                <a:sym typeface="Calibri"/>
              </a:rPr>
              <a:t>– John Gadbois</a:t>
            </a:r>
            <a:endParaRPr lang="en-US"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100000"/>
              <a:buFont typeface="Arial"/>
              <a:buChar char="•"/>
            </a:pPr>
            <a:r>
              <a:rPr lang="en-US" sz="2400" b="0" i="0" u="none" strike="noStrike" cap="none" dirty="0">
                <a:solidFill>
                  <a:schemeClr val="lt1"/>
                </a:solidFill>
                <a:latin typeface="Calibri"/>
                <a:ea typeface="Calibri"/>
                <a:cs typeface="Calibri"/>
                <a:sym typeface="Calibri"/>
              </a:rPr>
              <a:t> Documentation Lead </a:t>
            </a:r>
            <a:r>
              <a:rPr lang="en-US" sz="2400" b="0" i="0" u="none" strike="noStrike" cap="none" dirty="0" smtClean="0">
                <a:solidFill>
                  <a:schemeClr val="lt1"/>
                </a:solidFill>
                <a:latin typeface="Calibri"/>
                <a:ea typeface="Calibri"/>
                <a:cs typeface="Calibri"/>
                <a:sym typeface="Calibri"/>
              </a:rPr>
              <a:t>– </a:t>
            </a:r>
            <a:r>
              <a:rPr lang="en-US" dirty="0" smtClean="0"/>
              <a:t>Ravi Raina</a:t>
            </a:r>
            <a:endParaRPr lang="en-US"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100000"/>
              <a:buFont typeface="Arial"/>
              <a:buChar char="•"/>
            </a:pPr>
            <a:r>
              <a:rPr lang="en-US" sz="2400" b="0" i="0" u="none" strike="noStrike" cap="none" dirty="0">
                <a:solidFill>
                  <a:schemeClr val="lt1"/>
                </a:solidFill>
                <a:latin typeface="Calibri"/>
                <a:ea typeface="Calibri"/>
                <a:cs typeface="Calibri"/>
                <a:sym typeface="Calibri"/>
              </a:rPr>
              <a:t> QA Manager </a:t>
            </a:r>
            <a:r>
              <a:rPr lang="en-US" sz="2400" b="0" i="0" u="none" strike="noStrike" cap="none" dirty="0" smtClean="0">
                <a:solidFill>
                  <a:schemeClr val="lt1"/>
                </a:solidFill>
                <a:latin typeface="Calibri"/>
                <a:ea typeface="Calibri"/>
                <a:cs typeface="Calibri"/>
                <a:sym typeface="Calibri"/>
              </a:rPr>
              <a:t>– Noa Nadler</a:t>
            </a:r>
          </a:p>
          <a:p>
            <a:pPr marL="0" marR="0" lvl="0" indent="0" algn="l" rtl="0">
              <a:spcBef>
                <a:spcPts val="1080"/>
              </a:spcBef>
              <a:spcAft>
                <a:spcPts val="0"/>
              </a:spcAft>
              <a:buClr>
                <a:schemeClr val="lt1"/>
              </a:buClr>
              <a:buSzPct val="100000"/>
              <a:buFont typeface="Arial"/>
              <a:buChar char="•"/>
            </a:pPr>
            <a:r>
              <a:rPr lang="en-US" dirty="0" smtClean="0"/>
              <a:t> Principal Architect – Forrest Brazeal</a:t>
            </a:r>
            <a:endParaRPr lang="en-US"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100000"/>
              <a:buFont typeface="Arial"/>
              <a:buChar char="•"/>
            </a:pPr>
            <a:r>
              <a:rPr lang="en-US" sz="2400" b="0" i="0" u="none" strike="noStrike" cap="none" dirty="0">
                <a:solidFill>
                  <a:schemeClr val="lt1"/>
                </a:solidFill>
                <a:latin typeface="Calibri"/>
                <a:ea typeface="Calibri"/>
                <a:cs typeface="Calibri"/>
                <a:sym typeface="Calibri"/>
              </a:rPr>
              <a:t> Developers - All</a:t>
            </a:r>
          </a:p>
          <a:p>
            <a:pPr marL="0" marR="0" lvl="0" indent="0" algn="l" rtl="0">
              <a:spcBef>
                <a:spcPts val="1080"/>
              </a:spcBef>
              <a:spcAft>
                <a:spcPts val="0"/>
              </a:spcAft>
              <a:buClr>
                <a:schemeClr val="lt1"/>
              </a:buClr>
              <a:buSzPct val="100000"/>
              <a:buFont typeface="Arial"/>
              <a:buChar char="•"/>
            </a:pPr>
            <a:r>
              <a:rPr lang="en-US" sz="2400" b="0" i="0" u="none" strike="noStrike" cap="none" dirty="0">
                <a:solidFill>
                  <a:schemeClr val="lt1"/>
                </a:solidFill>
                <a:latin typeface="Calibri"/>
                <a:ea typeface="Calibri"/>
                <a:cs typeface="Calibri"/>
                <a:sym typeface="Calibri"/>
              </a:rPr>
              <a:t> Testers - All</a:t>
            </a: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69" name="Shape 169"/>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ctr" rtl="0">
              <a:spcBef>
                <a:spcPts val="0"/>
              </a:spcBef>
              <a:buClr>
                <a:srgbClr val="EEB211"/>
              </a:buClr>
              <a:buSzPct val="25000"/>
              <a:buFont typeface="Calibri"/>
              <a:buNone/>
            </a:pPr>
            <a:r>
              <a:rPr lang="en-US" sz="2400" b="0" i="0" u="none" strike="noStrike" cap="none" dirty="0" smtClean="0">
                <a:solidFill>
                  <a:srgbClr val="EEB211"/>
                </a:solidFill>
                <a:latin typeface="Calibri"/>
                <a:ea typeface="Calibri"/>
                <a:cs typeface="Calibri"/>
                <a:sym typeface="Calibri"/>
              </a:rPr>
              <a:t>PROJECT </a:t>
            </a:r>
            <a:r>
              <a:rPr lang="en-US" sz="2400" b="0" i="0" u="none" strike="noStrike" cap="none" dirty="0">
                <a:solidFill>
                  <a:srgbClr val="EEB211"/>
                </a:solidFill>
                <a:latin typeface="Calibri"/>
                <a:ea typeface="Calibri"/>
                <a:cs typeface="Calibri"/>
                <a:sym typeface="Calibri"/>
              </a:rPr>
              <a:t>PLAN</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p:transition xmlns:p14="http://schemas.microsoft.com/office/powerpoint/2010/main" spd="slow" advTm="9662">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75" name="Shape 175"/>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ctr" rtl="0">
              <a:spcBef>
                <a:spcPts val="0"/>
              </a:spcBef>
              <a:buClr>
                <a:srgbClr val="EEB211"/>
              </a:buClr>
              <a:buSzPct val="25000"/>
              <a:buFont typeface="Calibri"/>
              <a:buNone/>
            </a:pPr>
            <a:r>
              <a:rPr lang="en-US" sz="2400" b="0" i="0" u="none" strike="noStrike" cap="none" dirty="0" smtClean="0">
                <a:solidFill>
                  <a:srgbClr val="EEB211"/>
                </a:solidFill>
                <a:latin typeface="Calibri"/>
                <a:ea typeface="Calibri"/>
                <a:cs typeface="Calibri"/>
                <a:sym typeface="Calibri"/>
              </a:rPr>
              <a:t>PROJECT PLAN – SOFTWARE ARCHITECTURE</a:t>
            </a:r>
            <a:endParaRPr lang="en-US" sz="2400" b="0" i="0" u="none" strike="noStrike" cap="none" dirty="0">
              <a:solidFill>
                <a:srgbClr val="EEB211"/>
              </a:solidFill>
              <a:latin typeface="Calibri"/>
              <a:ea typeface="Calibri"/>
              <a:cs typeface="Calibri"/>
              <a:sym typeface="Calibri"/>
            </a:endParaRPr>
          </a:p>
        </p:txBody>
      </p:sp>
      <p:pic>
        <p:nvPicPr>
          <p:cNvPr id="2" name="Picture 1" descr="Software Architecture (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300" y="1104900"/>
            <a:ext cx="8661400" cy="4635500"/>
          </a:xfrm>
          <a:prstGeom prst="rect">
            <a:avLst/>
          </a:prstGeom>
        </p:spPr>
      </p:pic>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p:transition xmlns:p14="http://schemas.microsoft.com/office/powerpoint/2010/main" spd="slow" advTm="19973">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0" marR="0" lvl="0" indent="0" algn="l" rtl="0">
              <a:spcBef>
                <a:spcPts val="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81" name="Shape 181"/>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ctr"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GANTT </a:t>
            </a:r>
            <a:r>
              <a:rPr lang="en-US" sz="2400" b="0" i="0" u="none" strike="noStrike" cap="none" dirty="0">
                <a:solidFill>
                  <a:srgbClr val="EEB211"/>
                </a:solidFill>
                <a:latin typeface="Calibri"/>
                <a:ea typeface="Calibri"/>
                <a:cs typeface="Calibri"/>
                <a:sym typeface="Calibri"/>
              </a:rPr>
              <a:t>CHART</a:t>
            </a:r>
          </a:p>
        </p:txBody>
      </p:sp>
      <p:pic>
        <p:nvPicPr>
          <p:cNvPr id="3" name="Picture 2"/>
          <p:cNvPicPr>
            <a:picLocks noChangeAspect="1"/>
          </p:cNvPicPr>
          <p:nvPr/>
        </p:nvPicPr>
        <p:blipFill>
          <a:blip r:embed="rId5"/>
          <a:stretch>
            <a:fillRect/>
          </a:stretch>
        </p:blipFill>
        <p:spPr>
          <a:xfrm>
            <a:off x="0" y="2971286"/>
            <a:ext cx="9144000" cy="3336125"/>
          </a:xfrm>
          <a:prstGeom prst="rect">
            <a:avLst/>
          </a:prstGeom>
        </p:spPr>
      </p:pic>
      <p:pic>
        <p:nvPicPr>
          <p:cNvPr id="4" name="Picture 3"/>
          <p:cNvPicPr>
            <a:picLocks noChangeAspect="1"/>
          </p:cNvPicPr>
          <p:nvPr/>
        </p:nvPicPr>
        <p:blipFill>
          <a:blip r:embed="rId6"/>
          <a:stretch>
            <a:fillRect/>
          </a:stretch>
        </p:blipFill>
        <p:spPr>
          <a:xfrm>
            <a:off x="-2" y="991351"/>
            <a:ext cx="9144000" cy="2045849"/>
          </a:xfrm>
          <a:prstGeom prst="rect">
            <a:avLst/>
          </a:prstGeom>
        </p:spPr>
      </p:pic>
      <p:pic>
        <p:nvPicPr>
          <p:cNvPr id="5" name="Sound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cSld>
  <p:clrMapOvr>
    <a:masterClrMapping/>
  </p:clrMapOvr>
  <p:transition xmlns:p14="http://schemas.microsoft.com/office/powerpoint/2010/main" spd="slow" advTm="34069">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0" y="887105"/>
            <a:ext cx="9201003" cy="5422622"/>
          </a:xfrm>
          <a:prstGeom prst="rect">
            <a:avLst/>
          </a:prstGeom>
          <a:noFill/>
          <a:ln>
            <a:noFill/>
          </a:ln>
        </p:spPr>
        <p:txBody>
          <a:bodyPr lIns="274300" tIns="45700" rIns="274300" bIns="45700" anchor="t" anchorCtr="0">
            <a:noAutofit/>
          </a:bodyPr>
          <a:lstStyle/>
          <a:p>
            <a:pPr marL="0" marR="0" lvl="0" indent="0" algn="l" rtl="0">
              <a:spcBef>
                <a:spcPts val="0"/>
              </a:spcBef>
              <a:spcAft>
                <a:spcPts val="0"/>
              </a:spcAft>
              <a:buClr>
                <a:schemeClr val="lt1"/>
              </a:buClr>
              <a:buSzPct val="25000"/>
              <a:buFont typeface="Arial"/>
              <a:buNone/>
            </a:pPr>
            <a:r>
              <a:rPr lang="en-US" sz="2400" b="0" i="0" u="none" strike="noStrike" cap="none" dirty="0">
                <a:solidFill>
                  <a:schemeClr val="lt1"/>
                </a:solidFill>
                <a:latin typeface="Calibri"/>
                <a:ea typeface="Calibri"/>
                <a:cs typeface="Calibri"/>
                <a:sym typeface="Calibri"/>
              </a:rPr>
              <a:t>Introduction</a:t>
            </a: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2400" b="0" i="0" u="none" strike="noStrike" cap="none" dirty="0">
                <a:solidFill>
                  <a:schemeClr val="lt1"/>
                </a:solidFill>
                <a:latin typeface="Calibri"/>
                <a:ea typeface="Calibri"/>
                <a:cs typeface="Calibri"/>
                <a:sym typeface="Calibri"/>
              </a:rPr>
              <a:t>Project Description</a:t>
            </a: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2400" b="0" i="0" u="none" strike="noStrike" cap="none" dirty="0">
                <a:solidFill>
                  <a:schemeClr val="lt1"/>
                </a:solidFill>
                <a:latin typeface="Roboto"/>
                <a:sym typeface="Calibri"/>
              </a:rPr>
              <a:t>Research</a:t>
            </a: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2400" b="0" i="0" u="none" strike="noStrike" cap="none" dirty="0">
                <a:solidFill>
                  <a:schemeClr val="lt1"/>
                </a:solidFill>
                <a:latin typeface="Calibri"/>
                <a:ea typeface="Calibri"/>
                <a:cs typeface="Calibri"/>
                <a:sym typeface="Calibri"/>
              </a:rPr>
              <a:t>Business Case</a:t>
            </a: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2400" b="0" i="0" u="none" strike="noStrike" cap="none" dirty="0">
                <a:solidFill>
                  <a:schemeClr val="lt1"/>
                </a:solidFill>
                <a:latin typeface="Calibri"/>
                <a:ea typeface="Calibri"/>
                <a:cs typeface="Calibri"/>
                <a:sym typeface="Calibri"/>
              </a:rPr>
              <a:t>Project </a:t>
            </a:r>
            <a:r>
              <a:rPr lang="en-US" sz="2400" b="0" i="0" u="none" strike="noStrike" cap="none" dirty="0" smtClean="0">
                <a:solidFill>
                  <a:schemeClr val="lt1"/>
                </a:solidFill>
                <a:latin typeface="Calibri"/>
                <a:ea typeface="Calibri"/>
                <a:cs typeface="Calibri"/>
                <a:sym typeface="Calibri"/>
              </a:rPr>
              <a:t>Plan</a:t>
            </a:r>
            <a:endParaRPr lang="en-US"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20" name="Shape 120"/>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ctr" rtl="0">
              <a:spcBef>
                <a:spcPts val="0"/>
              </a:spcBef>
              <a:buClr>
                <a:srgbClr val="EEB211"/>
              </a:buClr>
              <a:buSzPct val="25000"/>
              <a:buFont typeface="Calibri"/>
              <a:buNone/>
            </a:pPr>
            <a:r>
              <a:rPr lang="en-US" sz="2400" b="0" i="0" u="none" strike="noStrike" cap="none" dirty="0" smtClean="0">
                <a:solidFill>
                  <a:srgbClr val="EEB211"/>
                </a:solidFill>
                <a:latin typeface="Calibri"/>
                <a:ea typeface="Calibri"/>
                <a:cs typeface="Calibri"/>
                <a:sym typeface="Calibri"/>
              </a:rPr>
              <a:t>OVERVIEW</a:t>
            </a:r>
            <a:endParaRPr lang="en-US" sz="2400" b="0" i="0" u="none" strike="noStrike" cap="none" dirty="0">
              <a:solidFill>
                <a:srgbClr val="EEB211"/>
              </a:solidFill>
              <a:latin typeface="Calibri"/>
              <a:ea typeface="Calibri"/>
              <a:cs typeface="Calibri"/>
              <a:sym typeface="Calibri"/>
            </a:endParaRPr>
          </a:p>
        </p:txBody>
      </p:sp>
      <p:pic>
        <p:nvPicPr>
          <p:cNvPr id="121" name="Shape 121"/>
          <p:cNvPicPr preferRelativeResize="0"/>
          <p:nvPr/>
        </p:nvPicPr>
        <p:blipFill rotWithShape="1">
          <a:blip r:embed="rId5">
            <a:alphaModFix/>
          </a:blip>
          <a:srcRect/>
          <a:stretch/>
        </p:blipFill>
        <p:spPr>
          <a:xfrm>
            <a:off x="8382000" y="6096000"/>
            <a:ext cx="609599" cy="609599"/>
          </a:xfrm>
          <a:prstGeom prst="rect">
            <a:avLst/>
          </a:prstGeom>
          <a:noFill/>
          <a:ln>
            <a:noFill/>
          </a:ln>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cSld>
  <p:clrMapOvr>
    <a:masterClrMapping/>
  </p:clrMapOvr>
  <p:transition xmlns:p14="http://schemas.microsoft.com/office/powerpoint/2010/main" spd="slow" advTm="12460">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0" marR="0" lvl="0" indent="0" algn="l" rtl="0">
              <a:spcBef>
                <a:spcPts val="0"/>
              </a:spcBef>
              <a:spcAft>
                <a:spcPts val="0"/>
              </a:spcAft>
              <a:buClr>
                <a:schemeClr val="lt1"/>
              </a:buClr>
              <a:buSzPct val="25000"/>
              <a:buFont typeface="Arial"/>
              <a:buNone/>
            </a:pPr>
            <a:r>
              <a:rPr lang="en-US" sz="2400" b="0" i="0" u="none" strike="noStrike" cap="none" dirty="0">
                <a:solidFill>
                  <a:schemeClr val="lt1"/>
                </a:solidFill>
                <a:latin typeface="Calibri"/>
                <a:ea typeface="Calibri"/>
                <a:cs typeface="Calibri"/>
                <a:sym typeface="Calibri"/>
              </a:rPr>
              <a:t>Project Motivation</a:t>
            </a:r>
          </a:p>
          <a:p>
            <a:pPr marL="466344" marR="0" lvl="1" indent="-288544" algn="l" rtl="0">
              <a:spcBef>
                <a:spcPts val="1020"/>
              </a:spcBef>
              <a:spcAft>
                <a:spcPts val="0"/>
              </a:spcAft>
              <a:buClr>
                <a:schemeClr val="lt1"/>
              </a:buClr>
              <a:buSzPct val="100000"/>
              <a:buFont typeface="Merriweather Sans"/>
              <a:buChar char="•"/>
            </a:pPr>
            <a:r>
              <a:rPr lang="en-US" sz="2000" b="0" i="0" u="none" strike="noStrike" cap="none" dirty="0">
                <a:solidFill>
                  <a:schemeClr val="lt1"/>
                </a:solidFill>
                <a:sym typeface="Calibri"/>
              </a:rPr>
              <a:t>Almost by definition, traveling abroad increases exposure to infectious diseases</a:t>
            </a:r>
          </a:p>
          <a:p>
            <a:pPr marL="466344" marR="0" lvl="1" indent="-288544" algn="l" rtl="0">
              <a:spcBef>
                <a:spcPts val="1020"/>
              </a:spcBef>
              <a:spcAft>
                <a:spcPts val="0"/>
              </a:spcAft>
              <a:buClr>
                <a:schemeClr val="lt1"/>
              </a:buClr>
              <a:buSzPct val="100000"/>
              <a:buFont typeface="Merriweather Sans"/>
              <a:buChar char="•"/>
            </a:pPr>
            <a:r>
              <a:rPr lang="en-US" sz="2000" b="0" i="0" u="none" strike="noStrike" cap="none" dirty="0">
                <a:solidFill>
                  <a:schemeClr val="lt1"/>
                </a:solidFill>
                <a:sym typeface="Calibri"/>
              </a:rPr>
              <a:t> Risk for such exposure is even greater for travelers in underdeveloped countries, which lack public hygiene </a:t>
            </a:r>
            <a:r>
              <a:rPr lang="en-US" sz="2000" b="0" i="0" u="none" strike="noStrike" cap="none" dirty="0" smtClean="0">
                <a:solidFill>
                  <a:schemeClr val="lt1"/>
                </a:solidFill>
                <a:sym typeface="Calibri"/>
              </a:rPr>
              <a:t>infrastructure</a:t>
            </a:r>
          </a:p>
          <a:p>
            <a:pPr lvl="1" indent="-288544">
              <a:spcBef>
                <a:spcPts val="1020"/>
              </a:spcBef>
              <a:spcAft>
                <a:spcPts val="0"/>
              </a:spcAft>
            </a:pPr>
            <a:r>
              <a:rPr lang="en-US" sz="2000" dirty="0"/>
              <a:t>These diseases may be viral or bacterial, foodborne or waterborne, dangerous only to certain people or to every traveler. </a:t>
            </a:r>
            <a:r>
              <a:rPr lang="en-US" sz="2000" dirty="0" smtClean="0"/>
              <a:t> </a:t>
            </a:r>
          </a:p>
          <a:p>
            <a:pPr lvl="0">
              <a:spcBef>
                <a:spcPts val="1080"/>
              </a:spcBef>
              <a:spcAft>
                <a:spcPts val="0"/>
              </a:spcAft>
              <a:buSzPct val="25000"/>
            </a:pPr>
            <a:r>
              <a:rPr lang="en-US" dirty="0" smtClean="0"/>
              <a:t>Specific Example</a:t>
            </a:r>
          </a:p>
          <a:p>
            <a:pPr lvl="1">
              <a:spcBef>
                <a:spcPts val="1080"/>
              </a:spcBef>
              <a:spcAft>
                <a:spcPts val="0"/>
              </a:spcAft>
              <a:buSzPct val="25000"/>
            </a:pPr>
            <a:r>
              <a:rPr lang="en-US" sz="2000" dirty="0" smtClean="0"/>
              <a:t>The </a:t>
            </a:r>
            <a:r>
              <a:rPr lang="en-US" sz="2000" dirty="0"/>
              <a:t>Zika virus is currently much in the news. This virus causes birth defects, so it is of particular concern to pregnant women. The virus is spreading rapidly throughout a number of countries by transmission methods that are still being discovered. Travelers need to know what geographical areas are at risk, what kind of human contact transmits the virus and the status of potential vaccines or treatments. </a:t>
            </a:r>
            <a:endParaRPr sz="2000" b="0" i="0" u="none" strike="noStrike" cap="none" dirty="0">
              <a:solidFill>
                <a:schemeClr val="lt1"/>
              </a:solidFill>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27" name="Shape 127"/>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ctr" rtl="0">
              <a:spcBef>
                <a:spcPts val="0"/>
              </a:spcBef>
              <a:buClr>
                <a:srgbClr val="EEB211"/>
              </a:buClr>
              <a:buSzPct val="25000"/>
              <a:buFont typeface="Calibri"/>
              <a:buNone/>
            </a:pPr>
            <a:r>
              <a:rPr lang="en-US" sz="2400" b="0" i="0" u="none" strike="noStrike" cap="none" dirty="0" smtClean="0">
                <a:solidFill>
                  <a:srgbClr val="EEB211"/>
                </a:solidFill>
                <a:latin typeface="Calibri"/>
                <a:ea typeface="Calibri"/>
                <a:cs typeface="Calibri"/>
                <a:sym typeface="Calibri"/>
              </a:rPr>
              <a:t>INTRODUCTION</a:t>
            </a:r>
            <a:endParaRPr lang="en-US" sz="2400" b="0" i="0" u="none" strike="noStrike" cap="none" dirty="0">
              <a:solidFill>
                <a:srgbClr val="EEB211"/>
              </a:solidFill>
              <a:latin typeface="Calibri"/>
              <a:ea typeface="Calibri"/>
              <a:cs typeface="Calibri"/>
              <a:sym typeface="Calibri"/>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p:transition xmlns:p14="http://schemas.microsoft.com/office/powerpoint/2010/main" spd="slow" advTm="15636">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0" marR="0" lvl="0" indent="0" algn="l" rtl="0">
              <a:spcBef>
                <a:spcPts val="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Options</a:t>
            </a:r>
            <a:endParaRPr lang="en-US" sz="2400" b="0" i="0" u="none" strike="noStrike" cap="none" dirty="0">
              <a:solidFill>
                <a:schemeClr val="lt1"/>
              </a:solidFill>
              <a:latin typeface="Calibri"/>
              <a:ea typeface="Calibri"/>
              <a:cs typeface="Calibri"/>
              <a:sym typeface="Calibri"/>
            </a:endParaRPr>
          </a:p>
          <a:p>
            <a:pPr marL="520700" lvl="1" indent="-342900">
              <a:spcBef>
                <a:spcPts val="1020"/>
              </a:spcBef>
              <a:spcAft>
                <a:spcPts val="0"/>
              </a:spcAft>
            </a:pPr>
            <a:r>
              <a:rPr lang="en-US" dirty="0"/>
              <a:t>There are at least three possible ways to deal with travel-related health dangers: </a:t>
            </a:r>
          </a:p>
          <a:p>
            <a:pPr lvl="2" indent="-288544">
              <a:spcBef>
                <a:spcPts val="1020"/>
              </a:spcBef>
              <a:spcAft>
                <a:spcPts val="0"/>
              </a:spcAft>
            </a:pPr>
            <a:r>
              <a:rPr lang="en-US" dirty="0" smtClean="0"/>
              <a:t> </a:t>
            </a:r>
            <a:r>
              <a:rPr lang="en-US" sz="1800" dirty="0"/>
              <a:t>Don’t travel anywhere! (Let’s agree that this is not the best solution) </a:t>
            </a:r>
            <a:endParaRPr lang="en-US" sz="1800" dirty="0" smtClean="0"/>
          </a:p>
          <a:p>
            <a:pPr lvl="2" indent="-288544">
              <a:spcBef>
                <a:spcPts val="1020"/>
              </a:spcBef>
              <a:spcAft>
                <a:spcPts val="0"/>
              </a:spcAft>
            </a:pPr>
            <a:r>
              <a:rPr lang="en-US" sz="1800" dirty="0" smtClean="0"/>
              <a:t>Travel </a:t>
            </a:r>
            <a:r>
              <a:rPr lang="en-US" sz="1800" dirty="0"/>
              <a:t>blindly and hope for the best. </a:t>
            </a:r>
            <a:r>
              <a:rPr lang="en-US" sz="1800" dirty="0" smtClean="0"/>
              <a:t>( doesn’t </a:t>
            </a:r>
            <a:r>
              <a:rPr lang="en-US" sz="1800" dirty="0"/>
              <a:t>seem like a great idea either) </a:t>
            </a:r>
            <a:endParaRPr lang="en-US" sz="1800" dirty="0" smtClean="0"/>
          </a:p>
          <a:p>
            <a:pPr lvl="2" indent="-288544">
              <a:spcBef>
                <a:spcPts val="1020"/>
              </a:spcBef>
              <a:spcAft>
                <a:spcPts val="0"/>
              </a:spcAft>
            </a:pPr>
            <a:r>
              <a:rPr lang="en-US" sz="1800" dirty="0" smtClean="0"/>
              <a:t> </a:t>
            </a:r>
            <a:r>
              <a:rPr lang="en-US" sz="1800" dirty="0"/>
              <a:t>Take necessary precautions to ensure a safe trip. The last option is clearly superior, but with so many potential dangers, how can a traveler stay informed and prepared? </a:t>
            </a:r>
            <a:endParaRPr sz="1800" b="0" i="0" u="none" strike="noStrike" cap="none" dirty="0">
              <a:solidFill>
                <a:schemeClr val="lt1"/>
              </a:solidFill>
              <a:sym typeface="Calibri"/>
            </a:endParaRPr>
          </a:p>
          <a:p>
            <a:pPr marL="0" marR="0" lvl="0" indent="0" algn="l" rtl="0">
              <a:spcBef>
                <a:spcPts val="1080"/>
              </a:spcBef>
              <a:spcAft>
                <a:spcPts val="0"/>
              </a:spcAft>
              <a:buClr>
                <a:schemeClr val="lt1"/>
              </a:buClr>
              <a:buSzPct val="25000"/>
              <a:buFont typeface="Arial"/>
              <a:buNone/>
            </a:pPr>
            <a:r>
              <a:rPr lang="en-US" sz="2400" b="0" i="0" u="none" strike="noStrike" cap="none" dirty="0">
                <a:solidFill>
                  <a:schemeClr val="lt1"/>
                </a:solidFill>
                <a:latin typeface="Calibri"/>
                <a:ea typeface="Calibri"/>
                <a:cs typeface="Calibri"/>
                <a:sym typeface="Calibri"/>
              </a:rPr>
              <a:t> Project Scope</a:t>
            </a:r>
          </a:p>
          <a:p>
            <a:pPr lvl="1" indent="-288544">
              <a:spcBef>
                <a:spcPts val="1020"/>
              </a:spcBef>
              <a:spcAft>
                <a:spcPts val="0"/>
              </a:spcAft>
            </a:pPr>
            <a:r>
              <a:rPr lang="en-US" dirty="0"/>
              <a:t>Make customized recommendations about preventing </a:t>
            </a:r>
            <a:r>
              <a:rPr lang="en-US"/>
              <a:t>and </a:t>
            </a:r>
            <a:r>
              <a:rPr lang="en-US" smtClean="0"/>
              <a:t>treating </a:t>
            </a:r>
            <a:r>
              <a:rPr lang="en-US" dirty="0"/>
              <a:t>region-</a:t>
            </a:r>
            <a:r>
              <a:rPr lang="en-US" dirty="0" smtClean="0"/>
              <a:t>specific diseases </a:t>
            </a:r>
            <a:r>
              <a:rPr lang="en-US" dirty="0"/>
              <a:t>through an easy-to-use web </a:t>
            </a:r>
            <a:r>
              <a:rPr lang="en-US" dirty="0" smtClean="0"/>
              <a:t>application</a:t>
            </a:r>
            <a:endParaRPr lang="en-US" sz="2100" b="0" i="0" u="none" strike="noStrike" cap="none" dirty="0" smtClean="0">
              <a:solidFill>
                <a:schemeClr val="lt1"/>
              </a:solidFill>
              <a:latin typeface="Calibri"/>
              <a:ea typeface="Calibri"/>
              <a:cs typeface="Calibri"/>
              <a:sym typeface="Calibri"/>
            </a:endParaRPr>
          </a:p>
          <a:p>
            <a:pPr marL="466344" marR="0" lvl="1" indent="-288544" algn="l" rtl="0">
              <a:spcBef>
                <a:spcPts val="1020"/>
              </a:spcBef>
              <a:spcAft>
                <a:spcPts val="0"/>
              </a:spcAft>
              <a:buClr>
                <a:schemeClr val="lt1"/>
              </a:buClr>
              <a:buSzPct val="100000"/>
              <a:buFont typeface="Merriweather Sans"/>
              <a:buChar char="•"/>
            </a:pPr>
            <a:r>
              <a:rPr lang="en-US" sz="2100" b="0" i="0" u="none" strike="noStrike" cap="none" dirty="0" smtClean="0">
                <a:solidFill>
                  <a:schemeClr val="lt1"/>
                </a:solidFill>
                <a:latin typeface="Calibri"/>
                <a:ea typeface="Calibri"/>
                <a:cs typeface="Calibri"/>
                <a:sym typeface="Calibri"/>
              </a:rPr>
              <a:t>Push information regarding </a:t>
            </a:r>
            <a:r>
              <a:rPr lang="en-US" sz="2100" b="0" i="0" u="none" strike="noStrike" cap="none" dirty="0">
                <a:solidFill>
                  <a:schemeClr val="lt1"/>
                </a:solidFill>
                <a:latin typeface="Calibri"/>
                <a:ea typeface="Calibri"/>
                <a:cs typeface="Calibri"/>
                <a:sym typeface="Calibri"/>
              </a:rPr>
              <a:t>region-specific known conditions or outbreaks to the end user</a:t>
            </a:r>
          </a:p>
          <a:p>
            <a:pPr marL="466344" marR="0" lvl="1" indent="-288544" algn="l" rtl="0">
              <a:spcBef>
                <a:spcPts val="1020"/>
              </a:spcBef>
              <a:spcAft>
                <a:spcPts val="0"/>
              </a:spcAft>
              <a:buClr>
                <a:schemeClr val="lt1"/>
              </a:buClr>
              <a:buSzPct val="100000"/>
              <a:buFont typeface="Merriweather Sans"/>
              <a:buNone/>
            </a:pPr>
            <a:endParaRPr sz="21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27" name="Shape 127"/>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ctr" rtl="0">
              <a:spcBef>
                <a:spcPts val="0"/>
              </a:spcBef>
              <a:buClr>
                <a:srgbClr val="EEB211"/>
              </a:buClr>
              <a:buSzPct val="25000"/>
              <a:buFont typeface="Calibri"/>
              <a:buNone/>
            </a:pPr>
            <a:r>
              <a:rPr lang="en-US" sz="2400" b="0" i="0" u="none" strike="noStrike" cap="none" dirty="0" smtClean="0">
                <a:solidFill>
                  <a:srgbClr val="EEB211"/>
                </a:solidFill>
                <a:latin typeface="Calibri"/>
                <a:ea typeface="Calibri"/>
                <a:cs typeface="Calibri"/>
                <a:sym typeface="Calibri"/>
              </a:rPr>
              <a:t>INTRODUCTION</a:t>
            </a:r>
            <a:endParaRPr lang="en-US" sz="2400" b="0" i="0" u="none" strike="noStrike" cap="none" dirty="0">
              <a:solidFill>
                <a:srgbClr val="EEB211"/>
              </a:solidFill>
              <a:latin typeface="Calibri"/>
              <a:ea typeface="Calibri"/>
              <a:cs typeface="Calibri"/>
              <a:sym typeface="Calibri"/>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240815480"/>
      </p:ext>
    </p:extLst>
  </p:cSld>
  <p:clrMapOvr>
    <a:masterClrMapping/>
  </p:clrMapOvr>
  <p:transition xmlns:p14="http://schemas.microsoft.com/office/powerpoint/2010/main" spd="slow" advTm="18608">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0" y="780608"/>
            <a:ext cx="9143998" cy="5487565"/>
          </a:xfrm>
          <a:prstGeom prst="rect">
            <a:avLst/>
          </a:prstGeom>
          <a:noFill/>
          <a:ln>
            <a:noFill/>
          </a:ln>
        </p:spPr>
        <p:txBody>
          <a:bodyPr lIns="274300" tIns="45700" rIns="274300" bIns="45700" anchor="t" anchorCtr="0">
            <a:noAutofit/>
          </a:bodyPr>
          <a:lstStyle/>
          <a:p>
            <a:r>
              <a:rPr lang="en-US" sz="2000" dirty="0" smtClean="0"/>
              <a:t>Diphtheria </a:t>
            </a:r>
            <a:r>
              <a:rPr lang="en-US" sz="2000" dirty="0"/>
              <a:t>is a serious disease caused by bacteria. There are four combination vaccines used to prevent diphtheria. </a:t>
            </a:r>
          </a:p>
          <a:p>
            <a:r>
              <a:rPr lang="en-US" sz="2000" dirty="0"/>
              <a:t>According to GeoSentinel, the number of travelers with likely exposure to  Diphtheria ranged from less than 100 to over 1000 people in places like Mexico, South America, India, and parts of Southeast Asia. </a:t>
            </a: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45" name="Shape 145"/>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ctr" rtl="0">
              <a:spcBef>
                <a:spcPts val="0"/>
              </a:spcBef>
              <a:buClr>
                <a:srgbClr val="EEB211"/>
              </a:buClr>
              <a:buSzPct val="25000"/>
              <a:buFont typeface="Calibri"/>
              <a:buNone/>
            </a:pPr>
            <a:r>
              <a:rPr lang="en-US" sz="2400" b="0" i="0" u="none" strike="noStrike" cap="none" dirty="0" smtClean="0">
                <a:solidFill>
                  <a:srgbClr val="EEB211"/>
                </a:solidFill>
                <a:latin typeface="Calibri"/>
                <a:ea typeface="Calibri"/>
                <a:cs typeface="Calibri"/>
                <a:sym typeface="Calibri"/>
              </a:rPr>
              <a:t>EXAMPLE</a:t>
            </a:r>
            <a:endParaRPr lang="en-US" sz="2400" b="0" i="0" u="none" strike="noStrike" cap="none" dirty="0">
              <a:solidFill>
                <a:srgbClr val="EEB211"/>
              </a:solidFill>
              <a:latin typeface="Calibri"/>
              <a:ea typeface="Calibri"/>
              <a:cs typeface="Calibri"/>
              <a:sym typeface="Calibri"/>
            </a:endParaRPr>
          </a:p>
        </p:txBody>
      </p:sp>
      <p:pic>
        <p:nvPicPr>
          <p:cNvPr id="4" name="Picture 3" descr="Map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6927" y="2590002"/>
            <a:ext cx="5828573" cy="3518703"/>
          </a:xfrm>
          <a:prstGeom prst="rect">
            <a:avLst/>
          </a:prstGeom>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599937218"/>
      </p:ext>
    </p:extLst>
  </p:cSld>
  <p:clrMapOvr>
    <a:masterClrMapping/>
  </p:clrMapOvr>
  <p:transition xmlns:p14="http://schemas.microsoft.com/office/powerpoint/2010/main" spd="slow" advTm="5993">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0" marR="0" lvl="0" indent="0" algn="l" rtl="0">
              <a:spcBef>
                <a:spcPts val="0"/>
              </a:spcBef>
              <a:spcAft>
                <a:spcPts val="0"/>
              </a:spcAft>
              <a:buClr>
                <a:schemeClr val="lt1"/>
              </a:buClr>
              <a:buSzPct val="25000"/>
              <a:buFont typeface="Arial"/>
              <a:buNone/>
            </a:pPr>
            <a:r>
              <a:rPr lang="en-US" sz="2400" b="0" i="0" u="none" strike="noStrike" cap="none" dirty="0">
                <a:solidFill>
                  <a:schemeClr val="lt1"/>
                </a:solidFill>
                <a:latin typeface="Calibri"/>
                <a:ea typeface="Calibri"/>
                <a:cs typeface="Calibri"/>
                <a:sym typeface="Calibri"/>
              </a:rPr>
              <a:t>Proposed Solution</a:t>
            </a:r>
          </a:p>
          <a:p>
            <a:pPr lvl="1" indent="-288544">
              <a:spcBef>
                <a:spcPts val="1020"/>
              </a:spcBef>
              <a:spcAft>
                <a:spcPts val="0"/>
              </a:spcAft>
            </a:pPr>
            <a:r>
              <a:rPr lang="en-US" dirty="0"/>
              <a:t>"</a:t>
            </a:r>
            <a:r>
              <a:rPr lang="en-US" dirty="0" smtClean="0"/>
              <a:t>SafeTravels", </a:t>
            </a:r>
            <a:r>
              <a:rPr lang="en-US" dirty="0"/>
              <a:t>our proposed web application project, attempts to address the previously raised population health concerns by harnessing the power of health informatics. By integrating with existing data standards like FHIR and outbreak information from organizations like the CDC, we will provide customized recommendations for prospective travelers seeking to ensure a safe and healthy trip. </a:t>
            </a: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ctr" rtl="0">
              <a:spcBef>
                <a:spcPts val="0"/>
              </a:spcBef>
              <a:buClr>
                <a:srgbClr val="EEB211"/>
              </a:buClr>
              <a:buSzPct val="25000"/>
              <a:buFont typeface="Calibri"/>
              <a:buNone/>
            </a:pPr>
            <a:r>
              <a:rPr lang="en-US" sz="2400" b="0" i="0" u="none" strike="noStrike" cap="none" dirty="0" smtClean="0">
                <a:solidFill>
                  <a:srgbClr val="EEB211"/>
                </a:solidFill>
                <a:latin typeface="Calibri"/>
                <a:ea typeface="Calibri"/>
                <a:cs typeface="Calibri"/>
                <a:sym typeface="Calibri"/>
              </a:rPr>
              <a:t>PROJECT </a:t>
            </a:r>
            <a:r>
              <a:rPr lang="en-US" sz="2400" b="0" i="0" u="none" strike="noStrike" cap="none" dirty="0">
                <a:solidFill>
                  <a:srgbClr val="EEB211"/>
                </a:solidFill>
                <a:latin typeface="Calibri"/>
                <a:ea typeface="Calibri"/>
                <a:cs typeface="Calibri"/>
                <a:sym typeface="Calibri"/>
              </a:rPr>
              <a:t>DESCRIPTION</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p:transition xmlns:p14="http://schemas.microsoft.com/office/powerpoint/2010/main" spd="slow" advTm="23842">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0" marR="0" lvl="0" indent="0" algn="l" rtl="0">
              <a:spcBef>
                <a:spcPts val="0"/>
              </a:spcBef>
              <a:spcAft>
                <a:spcPts val="0"/>
              </a:spcAft>
              <a:buClr>
                <a:schemeClr val="lt1"/>
              </a:buClr>
              <a:buSzPct val="25000"/>
              <a:buFont typeface="Arial"/>
              <a:buNone/>
            </a:pPr>
            <a:r>
              <a:rPr lang="en-US" sz="2400" b="0" i="0" u="none" strike="noStrike" cap="none" dirty="0">
                <a:solidFill>
                  <a:schemeClr val="lt1"/>
                </a:solidFill>
                <a:latin typeface="Calibri"/>
                <a:ea typeface="Calibri"/>
                <a:cs typeface="Calibri"/>
                <a:sym typeface="Calibri"/>
              </a:rPr>
              <a:t>Salient Features</a:t>
            </a:r>
          </a:p>
          <a:p>
            <a:pPr marL="466344" marR="0" lvl="1" indent="-288544" algn="l" rtl="0">
              <a:spcBef>
                <a:spcPts val="1020"/>
              </a:spcBef>
              <a:spcAft>
                <a:spcPts val="0"/>
              </a:spcAft>
              <a:buClr>
                <a:schemeClr val="lt1"/>
              </a:buClr>
              <a:buSzPct val="100000"/>
              <a:buFont typeface="Merriweather Sans"/>
              <a:buChar char="•"/>
            </a:pPr>
            <a:r>
              <a:rPr lang="en-US" sz="2100" b="0" i="0" u="none" strike="noStrike" cap="none" dirty="0">
                <a:solidFill>
                  <a:schemeClr val="lt1"/>
                </a:solidFill>
                <a:latin typeface="Calibri"/>
                <a:ea typeface="Calibri"/>
                <a:cs typeface="Calibri"/>
                <a:sym typeface="Calibri"/>
              </a:rPr>
              <a:t>Provide destination-based info regarding vaccines to take prior to arrival</a:t>
            </a:r>
          </a:p>
          <a:p>
            <a:pPr marL="466344" marR="0" lvl="1" indent="-288544" algn="l" rtl="0">
              <a:spcBef>
                <a:spcPts val="1020"/>
              </a:spcBef>
              <a:spcAft>
                <a:spcPts val="0"/>
              </a:spcAft>
              <a:buClr>
                <a:schemeClr val="lt1"/>
              </a:buClr>
              <a:buSzPct val="100000"/>
              <a:buFont typeface="Merriweather Sans"/>
              <a:buChar char="•"/>
            </a:pPr>
            <a:r>
              <a:rPr lang="en-US" sz="2100" b="0" i="0" u="none" strike="noStrike" cap="none" dirty="0">
                <a:solidFill>
                  <a:schemeClr val="lt1"/>
                </a:solidFill>
                <a:latin typeface="Calibri"/>
                <a:ea typeface="Calibri"/>
                <a:cs typeface="Calibri"/>
                <a:sym typeface="Calibri"/>
              </a:rPr>
              <a:t>Recommended off-the-shelf </a:t>
            </a:r>
            <a:r>
              <a:rPr lang="en-US" sz="2100" b="0" i="0" u="none" strike="noStrike" cap="none" dirty="0" smtClean="0">
                <a:solidFill>
                  <a:schemeClr val="lt1"/>
                </a:solidFill>
                <a:latin typeface="Calibri"/>
                <a:ea typeface="Calibri"/>
                <a:cs typeface="Calibri"/>
                <a:sym typeface="Calibri"/>
              </a:rPr>
              <a:t>medicine that travelers should pack</a:t>
            </a:r>
            <a:endParaRPr lang="en-US" sz="2100" b="0" i="0" u="none" strike="noStrike" cap="none" dirty="0">
              <a:solidFill>
                <a:schemeClr val="lt1"/>
              </a:solidFill>
              <a:latin typeface="Calibri"/>
              <a:ea typeface="Calibri"/>
              <a:cs typeface="Calibri"/>
              <a:sym typeface="Calibri"/>
            </a:endParaRPr>
          </a:p>
          <a:p>
            <a:pPr marL="466344" marR="0" lvl="1" indent="-288544" algn="l" rtl="0">
              <a:spcBef>
                <a:spcPts val="1020"/>
              </a:spcBef>
              <a:spcAft>
                <a:spcPts val="0"/>
              </a:spcAft>
              <a:buClr>
                <a:schemeClr val="lt1"/>
              </a:buClr>
              <a:buSzPct val="100000"/>
              <a:buFont typeface="Merriweather Sans"/>
              <a:buChar char="•"/>
            </a:pPr>
            <a:r>
              <a:rPr lang="en-US" sz="2100" b="0" i="0" u="none" strike="noStrike" cap="none" dirty="0">
                <a:solidFill>
                  <a:schemeClr val="lt1"/>
                </a:solidFill>
                <a:latin typeface="Calibri"/>
                <a:ea typeface="Calibri"/>
                <a:cs typeface="Calibri"/>
                <a:sym typeface="Calibri"/>
              </a:rPr>
              <a:t>Tips and recommended aids to prevent infections</a:t>
            </a:r>
          </a:p>
          <a:p>
            <a:pPr marL="466344" marR="0" lvl="1" indent="-288544" algn="l" rtl="0">
              <a:spcBef>
                <a:spcPts val="1020"/>
              </a:spcBef>
              <a:spcAft>
                <a:spcPts val="0"/>
              </a:spcAft>
              <a:buClr>
                <a:schemeClr val="lt1"/>
              </a:buClr>
              <a:buSzPct val="100000"/>
              <a:buFont typeface="Merriweather Sans"/>
              <a:buChar char="•"/>
            </a:pPr>
            <a:r>
              <a:rPr lang="en-US" sz="2100" b="0" i="0" u="none" strike="noStrike" cap="none" dirty="0">
                <a:solidFill>
                  <a:schemeClr val="lt1"/>
                </a:solidFill>
                <a:latin typeface="Calibri"/>
                <a:ea typeface="Calibri"/>
                <a:cs typeface="Calibri"/>
                <a:sym typeface="Calibri"/>
              </a:rPr>
              <a:t>Tips for  self-treatment in case of an infection</a:t>
            </a:r>
          </a:p>
          <a:p>
            <a:pPr marL="466344" marR="0" lvl="1" indent="-288544" algn="l" rtl="0">
              <a:spcBef>
                <a:spcPts val="1020"/>
              </a:spcBef>
              <a:spcAft>
                <a:spcPts val="0"/>
              </a:spcAft>
              <a:buClr>
                <a:schemeClr val="lt1"/>
              </a:buClr>
              <a:buSzPct val="100000"/>
              <a:buFont typeface="Merriweather Sans"/>
              <a:buChar char="•"/>
            </a:pPr>
            <a:r>
              <a:rPr lang="en-US" sz="2100" b="0" i="0" u="none" strike="noStrike" cap="none" dirty="0">
                <a:solidFill>
                  <a:schemeClr val="lt1"/>
                </a:solidFill>
                <a:latin typeface="Calibri"/>
                <a:ea typeface="Calibri"/>
                <a:cs typeface="Calibri"/>
                <a:sym typeface="Calibri"/>
              </a:rPr>
              <a:t>Real time location based push notifications </a:t>
            </a:r>
            <a:r>
              <a:rPr lang="en-US" sz="2100" b="0" i="0" u="none" strike="noStrike" cap="none" dirty="0" smtClean="0">
                <a:solidFill>
                  <a:schemeClr val="lt1"/>
                </a:solidFill>
                <a:latin typeface="Calibri"/>
                <a:ea typeface="Calibri"/>
                <a:cs typeface="Calibri"/>
                <a:sym typeface="Calibri"/>
              </a:rPr>
              <a:t>( through email  or another asynchronous device ) with </a:t>
            </a:r>
            <a:r>
              <a:rPr lang="en-US" sz="2100" b="0" i="0" u="none" strike="noStrike" cap="none" dirty="0">
                <a:solidFill>
                  <a:schemeClr val="lt1"/>
                </a:solidFill>
                <a:latin typeface="Calibri"/>
                <a:ea typeface="Calibri"/>
                <a:cs typeface="Calibri"/>
                <a:sym typeface="Calibri"/>
              </a:rPr>
              <a:t>outbreak information</a:t>
            </a: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39" name="Shape 139"/>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ctr"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PROJECT </a:t>
            </a:r>
            <a:r>
              <a:rPr lang="en-US" sz="2400" b="0" i="0" u="none" strike="noStrike" cap="none" dirty="0">
                <a:solidFill>
                  <a:srgbClr val="EEB211"/>
                </a:solidFill>
                <a:latin typeface="Calibri"/>
                <a:ea typeface="Calibri"/>
                <a:cs typeface="Calibri"/>
                <a:sym typeface="Calibri"/>
              </a:rPr>
              <a:t>DESCRIPTION</a:t>
            </a: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p:transition xmlns:p14="http://schemas.microsoft.com/office/powerpoint/2010/main" spd="slow" advTm="21542">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0" y="991351"/>
            <a:ext cx="9143998" cy="5172380"/>
          </a:xfrm>
          <a:prstGeom prst="rect">
            <a:avLst/>
          </a:prstGeom>
          <a:noFill/>
          <a:ln>
            <a:noFill/>
          </a:ln>
        </p:spPr>
        <p:txBody>
          <a:bodyPr lIns="274300" tIns="45700" rIns="274300" bIns="45700" anchor="t" anchorCtr="0">
            <a:noAutofit/>
          </a:bodyPr>
          <a:lstStyle/>
          <a:p>
            <a:pPr marL="0" marR="0" lvl="0" indent="0" algn="l" rtl="0">
              <a:spcBef>
                <a:spcPts val="0"/>
              </a:spcBef>
              <a:spcAft>
                <a:spcPts val="0"/>
              </a:spcAft>
              <a:buClr>
                <a:schemeClr val="lt1"/>
              </a:buClr>
              <a:buSzPct val="25000"/>
              <a:buFont typeface="Arial"/>
              <a:buNone/>
            </a:pPr>
            <a:r>
              <a:rPr lang="en-US" sz="2400" b="0" i="0" u="none" strike="noStrike" cap="none" dirty="0">
                <a:solidFill>
                  <a:schemeClr val="lt1"/>
                </a:solidFill>
                <a:latin typeface="Calibri"/>
                <a:ea typeface="Calibri"/>
                <a:cs typeface="Calibri"/>
                <a:sym typeface="Calibri"/>
              </a:rPr>
              <a:t>Market Context</a:t>
            </a:r>
          </a:p>
          <a:p>
            <a:pPr marL="342900" indent="-342900">
              <a:spcBef>
                <a:spcPts val="1080"/>
              </a:spcBef>
              <a:spcAft>
                <a:spcPts val="0"/>
              </a:spcAft>
              <a:buSzPct val="25000"/>
              <a:buFont typeface="Arial"/>
              <a:buChar char="•"/>
            </a:pPr>
            <a:r>
              <a:rPr lang="en-US" sz="2100" dirty="0"/>
              <a:t>Studies show that 50%-75% of travelers in tropical and subtropical regions develop some type of health problem. Though medical attention is not required in all cases, it can cause significant suffering to the traveler and incur non-negligible medical costs for treating the developed </a:t>
            </a:r>
            <a:r>
              <a:rPr lang="en-US" sz="2100" dirty="0" smtClean="0"/>
              <a:t>condition.</a:t>
            </a:r>
          </a:p>
          <a:p>
            <a:pPr>
              <a:spcBef>
                <a:spcPts val="1080"/>
              </a:spcBef>
              <a:spcAft>
                <a:spcPts val="0"/>
              </a:spcAft>
              <a:buSzPct val="25000"/>
            </a:pPr>
            <a:endParaRPr lang="en-US" sz="2100" dirty="0" smtClean="0"/>
          </a:p>
          <a:p>
            <a:pPr marL="342900" indent="-342900">
              <a:spcBef>
                <a:spcPts val="1080"/>
              </a:spcBef>
              <a:spcAft>
                <a:spcPts val="0"/>
              </a:spcAft>
              <a:buSzPct val="25000"/>
              <a:buFont typeface="Arial"/>
              <a:buChar char="•"/>
            </a:pPr>
            <a:r>
              <a:rPr lang="en-US" sz="2100" dirty="0" smtClean="0"/>
              <a:t>With </a:t>
            </a:r>
            <a:r>
              <a:rPr lang="en-US" sz="2100" dirty="0"/>
              <a:t>American travelers the most prevalent infectious conditions are Malaria, Hepatitis A, Typhoid Fever and Traveler’s Diarrhea with or without complications. All of the above may be prevented by properly preparing for the trip. </a:t>
            </a:r>
          </a:p>
          <a:p>
            <a:pPr>
              <a:spcBef>
                <a:spcPts val="1080"/>
              </a:spcBef>
              <a:spcAft>
                <a:spcPts val="0"/>
              </a:spcAft>
              <a:buSzPct val="25000"/>
            </a:pPr>
            <a:endParaRPr sz="32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45" name="Shape 145"/>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ctr"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RESEARCH</a:t>
            </a:r>
            <a:endParaRPr lang="en-US" sz="2400" b="0" i="0" u="none" strike="noStrike" cap="none" dirty="0">
              <a:solidFill>
                <a:srgbClr val="EEB211"/>
              </a:solidFill>
              <a:latin typeface="Calibri"/>
              <a:ea typeface="Calibri"/>
              <a:cs typeface="Calibri"/>
              <a:sym typeface="Calibri"/>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p:transition xmlns:p14="http://schemas.microsoft.com/office/powerpoint/2010/main" spd="slow" advTm="19906">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0" marR="0" lvl="0" indent="0" algn="l" rtl="0">
              <a:spcBef>
                <a:spcPts val="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Needs</a:t>
            </a:r>
          </a:p>
          <a:p>
            <a:pPr lvl="1">
              <a:spcBef>
                <a:spcPts val="1080"/>
              </a:spcBef>
              <a:spcAft>
                <a:spcPts val="0"/>
              </a:spcAft>
              <a:buSzPct val="25000"/>
            </a:pPr>
            <a:r>
              <a:rPr lang="en-US" dirty="0"/>
              <a:t>There is a need for a destination based and comprehensive source of information that travelers can turn to in a fast and efficient manner. </a:t>
            </a:r>
            <a:r>
              <a:rPr lang="en-US" dirty="0" smtClean="0"/>
              <a:t>– </a:t>
            </a:r>
          </a:p>
          <a:p>
            <a:pPr lvl="1">
              <a:spcBef>
                <a:spcPts val="1080"/>
              </a:spcBef>
              <a:spcAft>
                <a:spcPts val="0"/>
              </a:spcAft>
              <a:buSzPct val="25000"/>
            </a:pPr>
            <a:endParaRPr lang="en-US" dirty="0"/>
          </a:p>
          <a:p>
            <a:pPr lvl="1">
              <a:spcBef>
                <a:spcPts val="1080"/>
              </a:spcBef>
              <a:spcAft>
                <a:spcPts val="0"/>
              </a:spcAft>
              <a:buSzPct val="25000"/>
            </a:pPr>
            <a:r>
              <a:rPr lang="en-US" dirty="0" smtClean="0"/>
              <a:t>Since </a:t>
            </a:r>
            <a:r>
              <a:rPr lang="en-US" dirty="0"/>
              <a:t>travelers might have a cultural or a language barrier they should take proactive steps in making sure they are aware of health hazards in their destination</a:t>
            </a: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45" name="Shape 145"/>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ctr"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RESEARCH</a:t>
            </a:r>
            <a:endParaRPr lang="en-US" sz="2400" b="0" i="0" u="none" strike="noStrike" cap="none" dirty="0">
              <a:solidFill>
                <a:srgbClr val="EEB211"/>
              </a:solidFill>
              <a:latin typeface="Calibri"/>
              <a:ea typeface="Calibri"/>
              <a:cs typeface="Calibri"/>
              <a:sym typeface="Calibri"/>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296033662"/>
      </p:ext>
    </p:extLst>
  </p:cSld>
  <p:clrMapOvr>
    <a:masterClrMapping/>
  </p:clrMapOvr>
  <p:transition xmlns:p14="http://schemas.microsoft.com/office/powerpoint/2010/main" spd="slow" advTm="5035">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eft Altern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Right Altern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White M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White Left Altern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White Right Altern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TotalTime>
  <Words>804</Words>
  <Application>Microsoft Macintosh PowerPoint</Application>
  <PresentationFormat>On-screen Show (4:3)</PresentationFormat>
  <Paragraphs>136</Paragraphs>
  <Slides>18</Slides>
  <Notes>18</Notes>
  <HiddenSlides>0</HiddenSlides>
  <MMClips>18</MMClips>
  <ScaleCrop>false</ScaleCrop>
  <HeadingPairs>
    <vt:vector size="4" baseType="variant">
      <vt:variant>
        <vt:lpstr>Theme</vt:lpstr>
      </vt:variant>
      <vt:variant>
        <vt:i4>7</vt:i4>
      </vt:variant>
      <vt:variant>
        <vt:lpstr>Slide Titles</vt:lpstr>
      </vt:variant>
      <vt:variant>
        <vt:i4>18</vt:i4>
      </vt:variant>
    </vt:vector>
  </HeadingPairs>
  <TitlesOfParts>
    <vt:vector size="25" baseType="lpstr">
      <vt:lpstr>Custom Design</vt:lpstr>
      <vt:lpstr>Main</vt:lpstr>
      <vt:lpstr>Left Alternate</vt:lpstr>
      <vt:lpstr>Right Alternate</vt:lpstr>
      <vt:lpstr>White Main</vt:lpstr>
      <vt:lpstr>White Left Alternate</vt:lpstr>
      <vt:lpstr>White Right Alternate</vt:lpstr>
      <vt:lpstr>SAFE TRAVELS  POPULATION HEALTH DOMAIN</vt:lpstr>
      <vt:lpstr>OVERVIEW</vt:lpstr>
      <vt:lpstr>INTRODUCTION</vt:lpstr>
      <vt:lpstr>INTRODUCTION</vt:lpstr>
      <vt:lpstr>EXAMPLE</vt:lpstr>
      <vt:lpstr>PROJECT DESCRIPTION</vt:lpstr>
      <vt:lpstr> PROJECT DESCRIPTION</vt:lpstr>
      <vt:lpstr> RESEARCH</vt:lpstr>
      <vt:lpstr> RESEARCH</vt:lpstr>
      <vt:lpstr> RESEARCH – SURVEY RESULTS</vt:lpstr>
      <vt:lpstr> RESEARCH – SURVEY RESULTS</vt:lpstr>
      <vt:lpstr> RESEARCH</vt:lpstr>
      <vt:lpstr> BUSINESS CASE</vt:lpstr>
      <vt:lpstr>BUSINESS CASE</vt:lpstr>
      <vt:lpstr>BUSINESS CASE</vt:lpstr>
      <vt:lpstr>PROJECT PLAN</vt:lpstr>
      <vt:lpstr>PROJECT PLAN – SOFTWARE ARCHITECTURE</vt:lpstr>
      <vt:lpstr> GANTT CHART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TRAVEL POPULATION HEALTH DOMAIN</dc:title>
  <dc:creator>rraina</dc:creator>
  <cp:lastModifiedBy>Forrest Brazeal</cp:lastModifiedBy>
  <cp:revision>43</cp:revision>
  <dcterms:modified xsi:type="dcterms:W3CDTF">2016-02-20T17:22:40Z</dcterms:modified>
</cp:coreProperties>
</file>